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6" r:id="rId3"/>
    <p:sldId id="325" r:id="rId4"/>
    <p:sldId id="326" r:id="rId5"/>
    <p:sldId id="328" r:id="rId6"/>
    <p:sldId id="327" r:id="rId7"/>
    <p:sldId id="329" r:id="rId8"/>
    <p:sldId id="330" r:id="rId9"/>
    <p:sldId id="331" r:id="rId10"/>
    <p:sldId id="332" r:id="rId11"/>
    <p:sldId id="333" r:id="rId12"/>
    <p:sldId id="334" r:id="rId13"/>
    <p:sldId id="318" r:id="rId14"/>
    <p:sldId id="335" r:id="rId15"/>
    <p:sldId id="343" r:id="rId16"/>
    <p:sldId id="344" r:id="rId17"/>
    <p:sldId id="345" r:id="rId18"/>
    <p:sldId id="346" r:id="rId19"/>
    <p:sldId id="347" r:id="rId20"/>
    <p:sldId id="336" r:id="rId21"/>
    <p:sldId id="337" r:id="rId22"/>
    <p:sldId id="338" r:id="rId23"/>
    <p:sldId id="339" r:id="rId24"/>
    <p:sldId id="340" r:id="rId25"/>
    <p:sldId id="341" r:id="rId26"/>
    <p:sldId id="342" r:id="rId27"/>
  </p:sldIdLst>
  <p:sldSz cx="9144000" cy="6858000" type="screen4x3"/>
  <p:notesSz cx="6858000" cy="954405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rška Drofenik" initials="U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34" autoAdjust="0"/>
    <p:restoredTop sz="85868" autoAdjust="0"/>
  </p:normalViewPr>
  <p:slideViewPr>
    <p:cSldViewPr>
      <p:cViewPr>
        <p:scale>
          <a:sx n="60" d="100"/>
          <a:sy n="60" d="100"/>
        </p:scale>
        <p:origin x="-2364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G:\Doma\Zbirna%20IKT_graf_vzdr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List2!$F$30</c:f>
              <c:strCache>
                <c:ptCount val="1"/>
                <c:pt idx="0">
                  <c:v>Število računalniških DM/1.000 uporabnikov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3341110139010402E-2"/>
                  <c:y val="1.63948278288957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3.9550415573053367E-2"/>
                  <c:y val="5.26724263633712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4.671806649168854E-2"/>
                  <c:y val="1.76272236803732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4.3841012928939438E-2"/>
                  <c:y val="-2.0915238277897843E-7"/>
                </c:manualLayout>
              </c:layout>
              <c:spPr/>
              <c:txPr>
                <a:bodyPr rot="0"/>
                <a:lstStyle/>
                <a:p>
                  <a:pPr>
                    <a:defRPr b="1" i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4.07395256148537E-3"/>
                  <c:y val="-1.472056300475006E-2"/>
                </c:manualLayout>
              </c:layout>
              <c:spPr/>
              <c:txPr>
                <a:bodyPr rot="0"/>
                <a:lstStyle/>
                <a:p>
                  <a:pPr>
                    <a:defRPr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4.1042760279965007E-2"/>
                  <c:y val="6.64370078740157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8.3444881889763785E-3"/>
                  <c:y val="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Spodnjepodravsko 
0,20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5.7178113152522601E-2"/>
                  <c:y val="1.157449286298866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 rot="0"/>
              <a:lstStyle/>
              <a:p>
                <a:pPr>
                  <a:defRPr i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List2!$A$31:$A$40</c:f>
              <c:strCache>
                <c:ptCount val="10"/>
                <c:pt idx="0">
                  <c:v>Celjsko</c:v>
                </c:pt>
                <c:pt idx="1">
                  <c:v>Dolenjsko</c:v>
                </c:pt>
                <c:pt idx="2">
                  <c:v>Gorenjsko</c:v>
                </c:pt>
                <c:pt idx="3">
                  <c:v>Goriško</c:v>
                </c:pt>
                <c:pt idx="4">
                  <c:v>Koroško</c:v>
                </c:pt>
                <c:pt idx="5">
                  <c:v>Obalno-kraško</c:v>
                </c:pt>
                <c:pt idx="6">
                  <c:v>Osrednjeslovensko</c:v>
                </c:pt>
                <c:pt idx="7">
                  <c:v>Pomursko</c:v>
                </c:pt>
                <c:pt idx="8">
                  <c:v>Spodnjepodravsko </c:v>
                </c:pt>
                <c:pt idx="9">
                  <c:v>Štajersko</c:v>
                </c:pt>
              </c:strCache>
            </c:strRef>
          </c:cat>
          <c:val>
            <c:numRef>
              <c:f>List2!$F$31:$F$40</c:f>
              <c:numCache>
                <c:formatCode>0.00</c:formatCode>
                <c:ptCount val="10"/>
                <c:pt idx="0">
                  <c:v>0.7</c:v>
                </c:pt>
                <c:pt idx="1">
                  <c:v>0.84</c:v>
                </c:pt>
                <c:pt idx="2">
                  <c:v>0.63</c:v>
                </c:pt>
                <c:pt idx="3">
                  <c:v>0.62</c:v>
                </c:pt>
                <c:pt idx="4">
                  <c:v>1.1200000000000001</c:v>
                </c:pt>
                <c:pt idx="5">
                  <c:v>0.64</c:v>
                </c:pt>
                <c:pt idx="6">
                  <c:v>0.73</c:v>
                </c:pt>
                <c:pt idx="7">
                  <c:v>0.48</c:v>
                </c:pt>
                <c:pt idx="8">
                  <c:v>0.2</c:v>
                </c:pt>
                <c:pt idx="9">
                  <c:v>0.43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sl-SI" sz="1800" i="1" kern="1200">
          <a:solidFill>
            <a:srgbClr val="00B0F0"/>
          </a:solidFill>
          <a:latin typeface="Calibri" pitchFamily="34" charset="0"/>
          <a:ea typeface="+mj-ea"/>
          <a:cs typeface="+mj-c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05842325264896E-2"/>
          <c:y val="2.3977438613616595E-2"/>
          <c:w val="0.8561351706036745"/>
          <c:h val="0.6694363166468660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List2!$C$45</c:f>
              <c:strCache>
                <c:ptCount val="1"/>
                <c:pt idx="0">
                  <c:v>5+</c:v>
                </c:pt>
              </c:strCache>
            </c:strRef>
          </c:tx>
          <c:invertIfNegative val="0"/>
          <c:cat>
            <c:strRef>
              <c:f>List2!$A$46:$A$55</c:f>
              <c:strCache>
                <c:ptCount val="10"/>
                <c:pt idx="0">
                  <c:v>Celjsko</c:v>
                </c:pt>
                <c:pt idx="1">
                  <c:v>Dolenjsko</c:v>
                </c:pt>
                <c:pt idx="2">
                  <c:v>Gorenjsko</c:v>
                </c:pt>
                <c:pt idx="3">
                  <c:v>Goriško</c:v>
                </c:pt>
                <c:pt idx="4">
                  <c:v>Koroško</c:v>
                </c:pt>
                <c:pt idx="5">
                  <c:v>Obalno-kraško</c:v>
                </c:pt>
                <c:pt idx="6">
                  <c:v>Osrednjeslovensko</c:v>
                </c:pt>
                <c:pt idx="7">
                  <c:v>Pomursko</c:v>
                </c:pt>
                <c:pt idx="8">
                  <c:v>Spodnjepodravsko </c:v>
                </c:pt>
                <c:pt idx="9">
                  <c:v>Štajersko</c:v>
                </c:pt>
              </c:strCache>
            </c:strRef>
          </c:cat>
          <c:val>
            <c:numRef>
              <c:f>List2!$C$46:$C$55</c:f>
              <c:numCache>
                <c:formatCode>General</c:formatCode>
                <c:ptCount val="10"/>
                <c:pt idx="0">
                  <c:v>31</c:v>
                </c:pt>
                <c:pt idx="1">
                  <c:v>29</c:v>
                </c:pt>
                <c:pt idx="2">
                  <c:v>17</c:v>
                </c:pt>
                <c:pt idx="3">
                  <c:v>46</c:v>
                </c:pt>
                <c:pt idx="4">
                  <c:v>64</c:v>
                </c:pt>
                <c:pt idx="5">
                  <c:v>40</c:v>
                </c:pt>
                <c:pt idx="6">
                  <c:v>59</c:v>
                </c:pt>
                <c:pt idx="7">
                  <c:v>44</c:v>
                </c:pt>
                <c:pt idx="8">
                  <c:v>70</c:v>
                </c:pt>
                <c:pt idx="9" formatCode="0">
                  <c:v>31.5</c:v>
                </c:pt>
              </c:numCache>
            </c:numRef>
          </c:val>
        </c:ser>
        <c:ser>
          <c:idx val="2"/>
          <c:order val="1"/>
          <c:tx>
            <c:strRef>
              <c:f>List2!$D$45</c:f>
              <c:strCache>
                <c:ptCount val="1"/>
                <c:pt idx="0">
                  <c:v>4+</c:v>
                </c:pt>
              </c:strCache>
            </c:strRef>
          </c:tx>
          <c:invertIfNegative val="0"/>
          <c:cat>
            <c:strRef>
              <c:f>List2!$A$46:$A$55</c:f>
              <c:strCache>
                <c:ptCount val="10"/>
                <c:pt idx="0">
                  <c:v>Celjsko</c:v>
                </c:pt>
                <c:pt idx="1">
                  <c:v>Dolenjsko</c:v>
                </c:pt>
                <c:pt idx="2">
                  <c:v>Gorenjsko</c:v>
                </c:pt>
                <c:pt idx="3">
                  <c:v>Goriško</c:v>
                </c:pt>
                <c:pt idx="4">
                  <c:v>Koroško</c:v>
                </c:pt>
                <c:pt idx="5">
                  <c:v>Obalno-kraško</c:v>
                </c:pt>
                <c:pt idx="6">
                  <c:v>Osrednjeslovensko</c:v>
                </c:pt>
                <c:pt idx="7">
                  <c:v>Pomursko</c:v>
                </c:pt>
                <c:pt idx="8">
                  <c:v>Spodnjepodravsko </c:v>
                </c:pt>
                <c:pt idx="9">
                  <c:v>Štajersko</c:v>
                </c:pt>
              </c:strCache>
            </c:strRef>
          </c:cat>
          <c:val>
            <c:numRef>
              <c:f>List2!$D$46:$D$55</c:f>
              <c:numCache>
                <c:formatCode>General</c:formatCode>
                <c:ptCount val="10"/>
                <c:pt idx="0">
                  <c:v>15</c:v>
                </c:pt>
                <c:pt idx="1">
                  <c:v>24</c:v>
                </c:pt>
                <c:pt idx="2">
                  <c:v>20</c:v>
                </c:pt>
                <c:pt idx="3">
                  <c:v>21</c:v>
                </c:pt>
                <c:pt idx="4">
                  <c:v>12</c:v>
                </c:pt>
                <c:pt idx="5">
                  <c:v>15</c:v>
                </c:pt>
                <c:pt idx="6">
                  <c:v>12</c:v>
                </c:pt>
                <c:pt idx="7">
                  <c:v>11</c:v>
                </c:pt>
                <c:pt idx="8">
                  <c:v>12</c:v>
                </c:pt>
                <c:pt idx="9" formatCode="0">
                  <c:v>11.26</c:v>
                </c:pt>
              </c:numCache>
            </c:numRef>
          </c:val>
        </c:ser>
        <c:ser>
          <c:idx val="3"/>
          <c:order val="2"/>
          <c:tx>
            <c:strRef>
              <c:f>List2!$E$45</c:f>
              <c:strCache>
                <c:ptCount val="1"/>
                <c:pt idx="0">
                  <c:v>3+</c:v>
                </c:pt>
              </c:strCache>
            </c:strRef>
          </c:tx>
          <c:invertIfNegative val="0"/>
          <c:cat>
            <c:strRef>
              <c:f>List2!$A$46:$A$55</c:f>
              <c:strCache>
                <c:ptCount val="10"/>
                <c:pt idx="0">
                  <c:v>Celjsko</c:v>
                </c:pt>
                <c:pt idx="1">
                  <c:v>Dolenjsko</c:v>
                </c:pt>
                <c:pt idx="2">
                  <c:v>Gorenjsko</c:v>
                </c:pt>
                <c:pt idx="3">
                  <c:v>Goriško</c:v>
                </c:pt>
                <c:pt idx="4">
                  <c:v>Koroško</c:v>
                </c:pt>
                <c:pt idx="5">
                  <c:v>Obalno-kraško</c:v>
                </c:pt>
                <c:pt idx="6">
                  <c:v>Osrednjeslovensko</c:v>
                </c:pt>
                <c:pt idx="7">
                  <c:v>Pomursko</c:v>
                </c:pt>
                <c:pt idx="8">
                  <c:v>Spodnjepodravsko </c:v>
                </c:pt>
                <c:pt idx="9">
                  <c:v>Štajersko</c:v>
                </c:pt>
              </c:strCache>
            </c:strRef>
          </c:cat>
          <c:val>
            <c:numRef>
              <c:f>List2!$E$46:$E$55</c:f>
              <c:numCache>
                <c:formatCode>General</c:formatCode>
                <c:ptCount val="10"/>
                <c:pt idx="0">
                  <c:v>15</c:v>
                </c:pt>
                <c:pt idx="1">
                  <c:v>15</c:v>
                </c:pt>
                <c:pt idx="2">
                  <c:v>30</c:v>
                </c:pt>
                <c:pt idx="3">
                  <c:v>18</c:v>
                </c:pt>
                <c:pt idx="4">
                  <c:v>5</c:v>
                </c:pt>
                <c:pt idx="5">
                  <c:v>11</c:v>
                </c:pt>
                <c:pt idx="6">
                  <c:v>16</c:v>
                </c:pt>
                <c:pt idx="7">
                  <c:v>15</c:v>
                </c:pt>
                <c:pt idx="8">
                  <c:v>4</c:v>
                </c:pt>
                <c:pt idx="9" formatCode="0">
                  <c:v>12.61</c:v>
                </c:pt>
              </c:numCache>
            </c:numRef>
          </c:val>
        </c:ser>
        <c:ser>
          <c:idx val="4"/>
          <c:order val="3"/>
          <c:tx>
            <c:strRef>
              <c:f>List2!$F$45</c:f>
              <c:strCache>
                <c:ptCount val="1"/>
                <c:pt idx="0">
                  <c:v>2+</c:v>
                </c:pt>
              </c:strCache>
            </c:strRef>
          </c:tx>
          <c:invertIfNegative val="0"/>
          <c:cat>
            <c:strRef>
              <c:f>List2!$A$46:$A$55</c:f>
              <c:strCache>
                <c:ptCount val="10"/>
                <c:pt idx="0">
                  <c:v>Celjsko</c:v>
                </c:pt>
                <c:pt idx="1">
                  <c:v>Dolenjsko</c:v>
                </c:pt>
                <c:pt idx="2">
                  <c:v>Gorenjsko</c:v>
                </c:pt>
                <c:pt idx="3">
                  <c:v>Goriško</c:v>
                </c:pt>
                <c:pt idx="4">
                  <c:v>Koroško</c:v>
                </c:pt>
                <c:pt idx="5">
                  <c:v>Obalno-kraško</c:v>
                </c:pt>
                <c:pt idx="6">
                  <c:v>Osrednjeslovensko</c:v>
                </c:pt>
                <c:pt idx="7">
                  <c:v>Pomursko</c:v>
                </c:pt>
                <c:pt idx="8">
                  <c:v>Spodnjepodravsko </c:v>
                </c:pt>
                <c:pt idx="9">
                  <c:v>Štajersko</c:v>
                </c:pt>
              </c:strCache>
            </c:strRef>
          </c:cat>
          <c:val>
            <c:numRef>
              <c:f>List2!$F$46:$F$55</c:f>
              <c:numCache>
                <c:formatCode>General</c:formatCode>
                <c:ptCount val="10"/>
                <c:pt idx="0">
                  <c:v>22</c:v>
                </c:pt>
                <c:pt idx="1">
                  <c:v>10</c:v>
                </c:pt>
                <c:pt idx="2">
                  <c:v>16</c:v>
                </c:pt>
                <c:pt idx="3">
                  <c:v>8</c:v>
                </c:pt>
                <c:pt idx="4">
                  <c:v>5</c:v>
                </c:pt>
                <c:pt idx="5">
                  <c:v>22</c:v>
                </c:pt>
                <c:pt idx="6">
                  <c:v>9</c:v>
                </c:pt>
                <c:pt idx="7">
                  <c:v>13</c:v>
                </c:pt>
                <c:pt idx="8">
                  <c:v>4</c:v>
                </c:pt>
                <c:pt idx="9" formatCode="0">
                  <c:v>18.02</c:v>
                </c:pt>
              </c:numCache>
            </c:numRef>
          </c:val>
        </c:ser>
        <c:ser>
          <c:idx val="5"/>
          <c:order val="4"/>
          <c:tx>
            <c:strRef>
              <c:f>List2!$G$45</c:f>
              <c:strCache>
                <c:ptCount val="1"/>
                <c:pt idx="0">
                  <c:v>1+</c:v>
                </c:pt>
              </c:strCache>
            </c:strRef>
          </c:tx>
          <c:invertIfNegative val="0"/>
          <c:cat>
            <c:strRef>
              <c:f>List2!$A$46:$A$55</c:f>
              <c:strCache>
                <c:ptCount val="10"/>
                <c:pt idx="0">
                  <c:v>Celjsko</c:v>
                </c:pt>
                <c:pt idx="1">
                  <c:v>Dolenjsko</c:v>
                </c:pt>
                <c:pt idx="2">
                  <c:v>Gorenjsko</c:v>
                </c:pt>
                <c:pt idx="3">
                  <c:v>Goriško</c:v>
                </c:pt>
                <c:pt idx="4">
                  <c:v>Koroško</c:v>
                </c:pt>
                <c:pt idx="5">
                  <c:v>Obalno-kraško</c:v>
                </c:pt>
                <c:pt idx="6">
                  <c:v>Osrednjeslovensko</c:v>
                </c:pt>
                <c:pt idx="7">
                  <c:v>Pomursko</c:v>
                </c:pt>
                <c:pt idx="8">
                  <c:v>Spodnjepodravsko </c:v>
                </c:pt>
                <c:pt idx="9">
                  <c:v>Štajersko</c:v>
                </c:pt>
              </c:strCache>
            </c:strRef>
          </c:cat>
          <c:val>
            <c:numRef>
              <c:f>List2!$G$46:$G$55</c:f>
              <c:numCache>
                <c:formatCode>General</c:formatCode>
                <c:ptCount val="10"/>
                <c:pt idx="0">
                  <c:v>17</c:v>
                </c:pt>
                <c:pt idx="1">
                  <c:v>22</c:v>
                </c:pt>
                <c:pt idx="2">
                  <c:v>17</c:v>
                </c:pt>
                <c:pt idx="3">
                  <c:v>7</c:v>
                </c:pt>
                <c:pt idx="4">
                  <c:v>14</c:v>
                </c:pt>
                <c:pt idx="5">
                  <c:v>12</c:v>
                </c:pt>
                <c:pt idx="6">
                  <c:v>4</c:v>
                </c:pt>
                <c:pt idx="7">
                  <c:v>17</c:v>
                </c:pt>
                <c:pt idx="8">
                  <c:v>10</c:v>
                </c:pt>
                <c:pt idx="9" formatCode="0">
                  <c:v>26.58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>
              <a:solidFill>
                <a:schemeClr val="bg1"/>
              </a:solidFill>
            </a:ln>
          </c:spPr>
        </c:serLines>
        <c:axId val="71976448"/>
        <c:axId val="71977984"/>
      </c:barChart>
      <c:catAx>
        <c:axId val="719764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71977984"/>
        <c:crosses val="autoZero"/>
        <c:auto val="1"/>
        <c:lblAlgn val="ctr"/>
        <c:lblOffset val="100"/>
        <c:noMultiLvlLbl val="0"/>
      </c:catAx>
      <c:valAx>
        <c:axId val="71977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719764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28628365898704"/>
          <c:y val="7.3401174512473924E-2"/>
          <c:w val="0.47351372349803522"/>
          <c:h val="0.86346620167288779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33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9.1495455429182457E-2"/>
                  <c:y val="3.686972253197827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3952196947603772E-2"/>
                  <c:y val="-0.1312865350423766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1321449402158061E-2"/>
                  <c:y val="-8.19699586585219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9699256342957126E-2"/>
                  <c:y val="3.48208767946180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2935379605327108E-2"/>
                  <c:y val="9.29313827797531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List1!$J$3:$N$3</c:f>
              <c:strCache>
                <c:ptCount val="5"/>
                <c:pt idx="0">
                  <c:v>5+</c:v>
                </c:pt>
                <c:pt idx="1">
                  <c:v>4+</c:v>
                </c:pt>
                <c:pt idx="2">
                  <c:v>3+</c:v>
                </c:pt>
                <c:pt idx="3">
                  <c:v>2+</c:v>
                </c:pt>
                <c:pt idx="4">
                  <c:v>1+</c:v>
                </c:pt>
              </c:strCache>
            </c:strRef>
          </c:cat>
          <c:val>
            <c:numRef>
              <c:f>List1!$J$25:$N$25</c:f>
              <c:numCache>
                <c:formatCode>0</c:formatCode>
                <c:ptCount val="5"/>
                <c:pt idx="0">
                  <c:v>431.5</c:v>
                </c:pt>
                <c:pt idx="1">
                  <c:v>153.26</c:v>
                </c:pt>
                <c:pt idx="2">
                  <c:v>141.61000000000001</c:v>
                </c:pt>
                <c:pt idx="3">
                  <c:v>127.02</c:v>
                </c:pt>
                <c:pt idx="4">
                  <c:v>146.57999999999998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242784582482745"/>
          <c:y val="0.33896741975133249"/>
          <c:w val="6.7696850393700783E-2"/>
          <c:h val="0.38940994435880277"/>
        </c:manualLayout>
      </c:layout>
      <c:overlay val="0"/>
      <c:txPr>
        <a:bodyPr/>
        <a:lstStyle/>
        <a:p>
          <a:pPr>
            <a:defRPr sz="20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34339457567804E-2"/>
          <c:y val="8.5298311099759327E-2"/>
          <c:w val="0.93107852143482062"/>
          <c:h val="0.595706109652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79</a:t>
                    </a:r>
                    <a:r>
                      <a:rPr lang="sl-SI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3"/>
                  <c:y val="1.9642228626261415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81</a:t>
                    </a:r>
                    <a:r>
                      <a:rPr lang="sl-SI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sl-SI" sz="1400" b="1" i="0" u="none" strike="noStrike" kern="1200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sl-SI" sz="1000" b="0" i="0" u="none" strike="noStrike" kern="1200" baseline="0" dirty="0" smtClean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63</a:t>
                    </a:r>
                    <a:r>
                      <a:rPr lang="sl-SI" sz="14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83</a:t>
                    </a:r>
                    <a:r>
                      <a:rPr lang="sl-SI" sz="14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86</a:t>
                    </a:r>
                    <a:r>
                      <a:rPr lang="sl-SI" sz="14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81</a:t>
                    </a:r>
                    <a:r>
                      <a:rPr lang="sl-SI" sz="14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4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70</a:t>
                    </a:r>
                    <a:r>
                      <a:rPr lang="sl-SI" sz="14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4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74</a:t>
                    </a:r>
                    <a:r>
                      <a:rPr lang="sl-SI" sz="14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4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63</a:t>
                    </a:r>
                    <a:r>
                      <a:rPr lang="sl-SI" sz="14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4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58</a:t>
                    </a:r>
                    <a:r>
                      <a:rPr lang="sl-SI" sz="14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List1!$B$126:$B$135</c:f>
              <c:strCache>
                <c:ptCount val="10"/>
                <c:pt idx="0">
                  <c:v>Celjsko</c:v>
                </c:pt>
                <c:pt idx="1">
                  <c:v>Dolenjsko</c:v>
                </c:pt>
                <c:pt idx="2">
                  <c:v>Gorenjsko</c:v>
                </c:pt>
                <c:pt idx="3">
                  <c:v>Goriško</c:v>
                </c:pt>
                <c:pt idx="4">
                  <c:v>Koroško</c:v>
                </c:pt>
                <c:pt idx="5">
                  <c:v>Obalno-kraško</c:v>
                </c:pt>
                <c:pt idx="6">
                  <c:v>Osrednjeslovensko</c:v>
                </c:pt>
                <c:pt idx="7">
                  <c:v>Pomursko</c:v>
                </c:pt>
                <c:pt idx="8">
                  <c:v>Spodnjepodravsko </c:v>
                </c:pt>
                <c:pt idx="9">
                  <c:v>Štajersko</c:v>
                </c:pt>
              </c:strCache>
            </c:strRef>
          </c:cat>
          <c:val>
            <c:numRef>
              <c:f>List1!$C$126:$C$135</c:f>
              <c:numCache>
                <c:formatCode>General</c:formatCode>
                <c:ptCount val="10"/>
                <c:pt idx="0">
                  <c:v>79</c:v>
                </c:pt>
                <c:pt idx="1">
                  <c:v>81</c:v>
                </c:pt>
                <c:pt idx="2">
                  <c:v>63</c:v>
                </c:pt>
                <c:pt idx="3">
                  <c:v>83</c:v>
                </c:pt>
                <c:pt idx="4">
                  <c:v>86</c:v>
                </c:pt>
                <c:pt idx="5">
                  <c:v>81</c:v>
                </c:pt>
                <c:pt idx="6">
                  <c:v>70</c:v>
                </c:pt>
                <c:pt idx="7">
                  <c:v>74</c:v>
                </c:pt>
                <c:pt idx="8">
                  <c:v>63</c:v>
                </c:pt>
                <c:pt idx="9">
                  <c:v>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2724480"/>
        <c:axId val="72726016"/>
      </c:barChart>
      <c:catAx>
        <c:axId val="727244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/>
                </a:solidFill>
                <a:effectLst/>
              </a:defRPr>
            </a:pPr>
            <a:endParaRPr lang="en-US"/>
          </a:p>
        </c:txPr>
        <c:crossAx val="72726016"/>
        <c:crosses val="autoZero"/>
        <c:auto val="1"/>
        <c:lblAlgn val="ctr"/>
        <c:lblOffset val="100"/>
        <c:noMultiLvlLbl val="0"/>
      </c:catAx>
      <c:valAx>
        <c:axId val="72726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2724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List1!$J$120</c:f>
              <c:strCache>
                <c:ptCount val="1"/>
                <c:pt idx="0">
                  <c:v>OOK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</a:t>
                    </a:r>
                    <a:endParaRPr lang="sl-SI" sz="140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sl-SI" sz="140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OOK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7</a:t>
                    </a:r>
                    <a:endParaRPr lang="sl-SI" sz="140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sl-SI" sz="140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OOK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</a:t>
                    </a:r>
                    <a:endParaRPr lang="sl-SI" sz="140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sl-SI" sz="140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OOK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</a:t>
                    </a:r>
                    <a:endParaRPr lang="sl-SI" sz="140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sl-SI" sz="140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OOK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List1!$K$98:$N$98</c:f>
              <c:strCache>
                <c:ptCount val="4"/>
                <c:pt idx="0">
                  <c:v>lastno osebje</c:v>
                </c:pt>
                <c:pt idx="1">
                  <c:v>zunanji</c:v>
                </c:pt>
                <c:pt idx="2">
                  <c:v>oboji</c:v>
                </c:pt>
                <c:pt idx="3">
                  <c:v>vzdrževalna pogodba</c:v>
                </c:pt>
              </c:strCache>
            </c:strRef>
          </c:cat>
          <c:val>
            <c:numRef>
              <c:f>List1!$K$120:$N$120</c:f>
              <c:numCache>
                <c:formatCode>General</c:formatCode>
                <c:ptCount val="4"/>
                <c:pt idx="0">
                  <c:v>9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List1!$J$121</c:f>
              <c:strCache>
                <c:ptCount val="1"/>
                <c:pt idx="0">
                  <c:v>OK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l-SI" sz="140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OK</a:t>
                    </a:r>
                  </a:p>
                  <a:p>
                    <a:r>
                      <a:rPr lang="en-US" sz="140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sl-SI" sz="140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OK</a:t>
                    </a:r>
                  </a:p>
                  <a:p>
                    <a:r>
                      <a:rPr lang="en-US" sz="140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sl-SI" sz="140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OK</a:t>
                    </a:r>
                  </a:p>
                  <a:p>
                    <a:r>
                      <a:rPr lang="en-US" sz="140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sl-SI" sz="140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OK</a:t>
                    </a:r>
                  </a:p>
                  <a:p>
                    <a:r>
                      <a:rPr lang="en-US" sz="140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List1!$K$98:$N$98</c:f>
              <c:strCache>
                <c:ptCount val="4"/>
                <c:pt idx="0">
                  <c:v>lastno osebje</c:v>
                </c:pt>
                <c:pt idx="1">
                  <c:v>zunanji</c:v>
                </c:pt>
                <c:pt idx="2">
                  <c:v>oboji</c:v>
                </c:pt>
                <c:pt idx="3">
                  <c:v>vzdrževalna pogodba</c:v>
                </c:pt>
              </c:strCache>
            </c:strRef>
          </c:cat>
          <c:val>
            <c:numRef>
              <c:f>List1!$K$121:$N$121</c:f>
              <c:numCache>
                <c:formatCode>General</c:formatCode>
                <c:ptCount val="4"/>
                <c:pt idx="0">
                  <c:v>21</c:v>
                </c:pt>
                <c:pt idx="1">
                  <c:v>33</c:v>
                </c:pt>
                <c:pt idx="2">
                  <c:v>21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74323840"/>
        <c:axId val="74325376"/>
      </c:barChart>
      <c:catAx>
        <c:axId val="743238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74325376"/>
        <c:crosses val="autoZero"/>
        <c:auto val="1"/>
        <c:lblAlgn val="ctr"/>
        <c:lblOffset val="100"/>
        <c:noMultiLvlLbl val="0"/>
      </c:catAx>
      <c:valAx>
        <c:axId val="74325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43238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List1!$K$91</c:f>
              <c:strCache>
                <c:ptCount val="1"/>
                <c:pt idx="0">
                  <c:v>DELAVCI SKUPAJ (EPZ)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040949742393312E-2"/>
                  <c:y val="5.75236695483370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733261798947166E-2"/>
                  <c:y val="8.5502796931466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1713205988140373E-2"/>
                  <c:y val="-2.595690685054208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8.9161077087586277E-3"/>
                  <c:y val="4.76307473127818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1.3177068144259745E-2"/>
                  <c:y val="5.60519385598158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8584499854184894E-2"/>
                  <c:y val="4.138898174819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5.2879848352289295E-2"/>
                  <c:y val="6.313573487012598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List1!$C$92:$C$101</c:f>
              <c:strCache>
                <c:ptCount val="10"/>
                <c:pt idx="0">
                  <c:v>Celjsko</c:v>
                </c:pt>
                <c:pt idx="1">
                  <c:v>Dolenjsko</c:v>
                </c:pt>
                <c:pt idx="2">
                  <c:v>Gorenjsko</c:v>
                </c:pt>
                <c:pt idx="3">
                  <c:v>Goriško</c:v>
                </c:pt>
                <c:pt idx="4">
                  <c:v>Koroško</c:v>
                </c:pt>
                <c:pt idx="5">
                  <c:v>Obalno-kraško</c:v>
                </c:pt>
                <c:pt idx="6">
                  <c:v>Osrednjeslovensko</c:v>
                </c:pt>
                <c:pt idx="7">
                  <c:v>Pomursko</c:v>
                </c:pt>
                <c:pt idx="8">
                  <c:v>Spodnjepodravsko </c:v>
                </c:pt>
                <c:pt idx="9">
                  <c:v>Štajersko</c:v>
                </c:pt>
              </c:strCache>
            </c:strRef>
          </c:cat>
          <c:val>
            <c:numRef>
              <c:f>List1!$K$92:$K$101</c:f>
              <c:numCache>
                <c:formatCode>#,##0</c:formatCode>
                <c:ptCount val="10"/>
                <c:pt idx="0">
                  <c:v>159.6</c:v>
                </c:pt>
                <c:pt idx="1">
                  <c:v>119</c:v>
                </c:pt>
                <c:pt idx="2">
                  <c:v>111.25</c:v>
                </c:pt>
                <c:pt idx="3">
                  <c:v>88.6</c:v>
                </c:pt>
                <c:pt idx="4">
                  <c:v>46.4</c:v>
                </c:pt>
                <c:pt idx="5">
                  <c:v>98</c:v>
                </c:pt>
                <c:pt idx="6">
                  <c:v>339.88</c:v>
                </c:pt>
                <c:pt idx="7">
                  <c:v>54</c:v>
                </c:pt>
                <c:pt idx="8">
                  <c:v>41.5</c:v>
                </c:pt>
                <c:pt idx="9">
                  <c:v>115.25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0.32333</cdr:x>
      <cdr:y>0.13472</cdr:y>
    </cdr:from>
    <cdr:to>
      <cdr:x>0.52333</cdr:x>
      <cdr:y>0.46806</cdr:y>
    </cdr:to>
    <cdr:sp macro="" textlink="">
      <cdr:nvSpPr>
        <cdr:cNvPr id="2" name="PoljeZBesedilom 1"/>
        <cdr:cNvSpPr txBox="1"/>
      </cdr:nvSpPr>
      <cdr:spPr>
        <a:xfrm xmlns:a="http://schemas.openxmlformats.org/drawingml/2006/main">
          <a:off x="1478280" y="3695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l-SI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2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72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736FF7-1472-4C6F-85E4-EC0EE96DC89A}" type="datetimeFigureOut">
              <a:rPr lang="sl-SI"/>
              <a:pPr>
                <a:defRPr/>
              </a:pPr>
              <a:t>5.11.2012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065191"/>
            <a:ext cx="2971800" cy="4772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9065191"/>
            <a:ext cx="2971800" cy="4772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7A5F00-78ED-463F-8CD9-521491D0847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223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2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72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EFB95C9-ABE8-49DE-ADD1-8CE452F4B9FB}" type="datetimeFigureOut">
              <a:rPr lang="sl-SI" smtClean="0"/>
              <a:pPr>
                <a:defRPr/>
              </a:pPr>
              <a:t>5.11.2012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715963"/>
            <a:ext cx="4768850" cy="357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533424"/>
            <a:ext cx="5486400" cy="429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065191"/>
            <a:ext cx="2971800" cy="4772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9065191"/>
            <a:ext cx="2971800" cy="4772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2E1410C-00E0-4162-A4C3-6AFE32B68AFA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639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  <p:sp>
        <p:nvSpPr>
          <p:cNvPr id="50180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F6EFE8-DD66-4A53-990F-FAC86961C56F}" type="slidenum">
              <a:rPr lang="sl-SI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E1410C-00E0-4162-A4C3-6AFE32B68AFA}" type="slidenum">
              <a:rPr lang="sl-SI" smtClean="0"/>
              <a:pPr>
                <a:defRPr/>
              </a:pPr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2951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E1410C-00E0-4162-A4C3-6AFE32B68AFA}" type="slidenum">
              <a:rPr lang="sl-SI" smtClean="0"/>
              <a:pPr>
                <a:defRPr/>
              </a:pPr>
              <a:t>13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12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Kliknite, če želite urediti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9004A-336B-4602-B492-214CBB571388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F1297-9D88-43FF-841B-222D7D794B7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6E879-0069-4982-9F5B-4DFD3C4F2ECA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CF78D-28D5-4E02-A7C7-455FE7B7ACA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181B-8878-4DE9-B000-345083E99327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6123-2932-4DF1-A4CA-CBDDB0E2737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239E-3183-4DEE-9D4D-AE7B05DE90B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17005-DBB9-4ABB-89E8-3EEC3E9C3933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D035-6F50-43D5-9C31-E531E47A377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48F3-E2A7-4B9C-B541-8A92AD3A40AC}" type="datetime1">
              <a:rPr lang="sl-SI" smtClean="0"/>
              <a:t>5.11.2012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25C78-8885-48B7-B93E-C8454D1313C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1213-C715-4406-B8A6-004AB9C31912}" type="datetime1">
              <a:rPr lang="sl-SI" smtClean="0"/>
              <a:t>5.11.2012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FE16-7409-40F8-B758-2C2F01A270E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EF72-60B4-4FD9-AA03-BEEA630832F9}" type="datetime1">
              <a:rPr lang="sl-SI" smtClean="0"/>
              <a:t>5.11.2012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CEFA2-FA37-41DD-9F3C-E7F4599FF7F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7A7B2-650B-456A-AB0A-7A93680C16DC}" type="datetime1">
              <a:rPr lang="sl-SI" smtClean="0"/>
              <a:t>5.11.2012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C7564-71EB-4C44-AB18-385B1449FBC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D53C-DDD8-49B5-A140-2D96E77B5E32}" type="datetime1">
              <a:rPr lang="sl-SI" smtClean="0"/>
              <a:t>5.11.2012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FCFB-ABC0-4E6A-A05E-62A629E1E77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1F924-9688-438E-8D4D-49CA339E7EEF}" type="datetime1">
              <a:rPr lang="sl-SI" smtClean="0"/>
              <a:t>5.11.2012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7CEC-F0AC-4550-8BE1-BC3F5E02285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A52AA5-353D-4752-A84D-BB52432CB6BD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AAC496-C248-440E-95B2-17A51CBDFB6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radni-list.si/1/objava.jsp?urlid=200835&amp;stevilka=1428" TargetMode="External"/><Relationship Id="rId3" Type="http://schemas.openxmlformats.org/officeDocument/2006/relationships/hyperlink" Target="http://ec.europa.eu/index_en.htm" TargetMode="External"/><Relationship Id="rId7" Type="http://schemas.openxmlformats.org/officeDocument/2006/relationships/hyperlink" Target="http://www.arhiv.mk.gov.si/si/o_ministrstvu/porocila_in_podatki/" TargetMode="External"/><Relationship Id="rId12" Type="http://schemas.openxmlformats.org/officeDocument/2006/relationships/hyperlink" Target="http://www.arhiv.mvzt.gov.si/fileadmin/mvzt.gov.si/pageuploads/pdf/informacijska_druzba/si2010." TargetMode="External"/><Relationship Id="rId2" Type="http://schemas.openxmlformats.org/officeDocument/2006/relationships/hyperlink" Target="http://bibsist.nuk.uni-lj.s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t.si/doc/pub/Nekateri_kazalniki_IKT_rev2.pdf" TargetMode="External"/><Relationship Id="rId11" Type="http://schemas.openxmlformats.org/officeDocument/2006/relationships/hyperlink" Target="http://www.stat.si/" TargetMode="External"/><Relationship Id="rId5" Type="http://schemas.openxmlformats.org/officeDocument/2006/relationships/hyperlink" Target="http://epp.eurostat.ec.europa.eu/statistics_explained/index.php/Glossary:EU-27" TargetMode="External"/><Relationship Id="rId10" Type="http://schemas.openxmlformats.org/officeDocument/2006/relationships/hyperlink" Target="http://www.mk.gov.si/fileadmin/mk.gov.si/pageuploads/Ministrstvo/Drugo/hitri_dostop/standardi_spl_k_sprejeti.pdf" TargetMode="External"/><Relationship Id="rId4" Type="http://schemas.openxmlformats.org/officeDocument/2006/relationships/hyperlink" Target="http://ec.europa.eu/information_society/eeurope/i2010/key_documents/index_en.htm" TargetMode="External"/><Relationship Id="rId9" Type="http://schemas.openxmlformats.org/officeDocument/2006/relationships/hyperlink" Target="http://eur-lex.europa.eu/Notice.do?mode=dbl&amp;lang=en&amp;ihmlang=en&amp;lng1=en,sl&amp;lng2=bg,cs,da,de,el,en,es,et,fi,fr,hu,it,lt,lv,mt,nl,pl,pt,ro,sk,sl,sv,&amp;val=499314:cs&amp;page=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772400" cy="1470025"/>
          </a:xfrm>
        </p:spPr>
        <p:txBody>
          <a:bodyPr/>
          <a:lstStyle/>
          <a:p>
            <a:r>
              <a:rPr lang="sl-SI" b="1" dirty="0" smtClean="0"/>
              <a:t>INFORMACIJSKO KOMUNIKACIJSKA OPREMA </a:t>
            </a:r>
            <a:br>
              <a:rPr lang="sl-SI" b="1" dirty="0" smtClean="0"/>
            </a:br>
            <a:r>
              <a:rPr lang="sl-SI" sz="2400" b="1" dirty="0" smtClean="0">
                <a:solidFill>
                  <a:srgbClr val="00B0F0"/>
                </a:solidFill>
              </a:rPr>
              <a:t>V SPLOŠNIH KNJIŽNICAH:</a:t>
            </a:r>
            <a:r>
              <a:rPr lang="sl-SI" sz="2400" dirty="0" smtClean="0">
                <a:solidFill>
                  <a:srgbClr val="00B0F0"/>
                </a:solidFill>
              </a:rPr>
              <a:t/>
            </a:r>
            <a:br>
              <a:rPr lang="sl-SI" sz="2400" dirty="0" smtClean="0">
                <a:solidFill>
                  <a:srgbClr val="00B0F0"/>
                </a:solidFill>
              </a:rPr>
            </a:br>
            <a:r>
              <a:rPr lang="sl-SI" sz="2400" b="1" dirty="0" smtClean="0">
                <a:solidFill>
                  <a:srgbClr val="00B0F0"/>
                </a:solidFill>
              </a:rPr>
              <a:t>ANALIZA STANJA POPISA PO OBMOČJIH OOK ZA LETO 2010</a:t>
            </a:r>
            <a:endParaRPr lang="sl-SI" sz="2400" dirty="0">
              <a:solidFill>
                <a:srgbClr val="00B0F0"/>
              </a:solidFill>
            </a:endParaRPr>
          </a:p>
        </p:txBody>
      </p:sp>
      <p:sp>
        <p:nvSpPr>
          <p:cNvPr id="2051" name="Podnaslov 2"/>
          <p:cNvSpPr>
            <a:spLocks noGrp="1"/>
          </p:cNvSpPr>
          <p:nvPr>
            <p:ph type="subTitle" idx="1"/>
          </p:nvPr>
        </p:nvSpPr>
        <p:spPr>
          <a:xfrm>
            <a:off x="1073038" y="5301208"/>
            <a:ext cx="6976864" cy="1138237"/>
          </a:xfrm>
        </p:spPr>
        <p:txBody>
          <a:bodyPr/>
          <a:lstStyle/>
          <a:p>
            <a:pPr algn="r" eaLnBrk="1" hangingPunct="1"/>
            <a:r>
              <a:rPr lang="sl-SI" dirty="0" smtClean="0">
                <a:solidFill>
                  <a:schemeClr val="bg1"/>
                </a:solidFill>
              </a:rPr>
              <a:t>Milena Bon,</a:t>
            </a:r>
          </a:p>
          <a:p>
            <a:pPr algn="r" eaLnBrk="1" hangingPunct="1"/>
            <a:r>
              <a:rPr lang="sl-SI" sz="1800" dirty="0" smtClean="0"/>
              <a:t>koordinatorica izvajanja posebnih nalog osrednjih območnih knjižnic</a:t>
            </a:r>
            <a:endParaRPr lang="sl-SI" sz="18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36712"/>
            <a:ext cx="1616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i="1" dirty="0">
                <a:solidFill>
                  <a:srgbClr val="00B0F0"/>
                </a:solidFill>
              </a:rPr>
              <a:t>Odstotek računalniških delovnih postaj po območjih OOK, na katerih je nameščen operacijski sistem WIN XP 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  <p:graphicFrame>
        <p:nvGraphicFramePr>
          <p:cNvPr id="7" name="Ograda vsebin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678289"/>
              </p:ext>
            </p:extLst>
          </p:nvPr>
        </p:nvGraphicFramePr>
        <p:xfrm>
          <a:off x="451694" y="153161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oljeZBesedilom 9"/>
          <p:cNvSpPr txBox="1"/>
          <p:nvPr/>
        </p:nvSpPr>
        <p:spPr>
          <a:xfrm>
            <a:off x="971600" y="6057582"/>
            <a:ext cx="71897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i="1" dirty="0">
                <a:solidFill>
                  <a:schemeClr val="bg1"/>
                </a:solidFill>
              </a:rPr>
              <a:t>Legenda: številke na grafikonu predstavljajo % računalnikov, na katerih je nameščen operacijski sistem WIN XP </a:t>
            </a:r>
            <a:endParaRPr lang="sl-SI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rada vsebin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270688"/>
              </p:ext>
            </p:extLst>
          </p:nvPr>
        </p:nvGraphicFramePr>
        <p:xfrm>
          <a:off x="467544" y="332656"/>
          <a:ext cx="8352928" cy="7115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98727"/>
                <a:gridCol w="2654201"/>
              </a:tblGrid>
              <a:tr h="3942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Območje OOK</a:t>
                      </a:r>
                      <a:endParaRPr lang="sl-S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Strokovni kader za </a:t>
                      </a:r>
                      <a:r>
                        <a:rPr lang="sl-SI" sz="1200" dirty="0" err="1" smtClean="0">
                          <a:effectLst/>
                        </a:rPr>
                        <a:t>vzdr</a:t>
                      </a:r>
                      <a:r>
                        <a:rPr lang="sl-SI" sz="1200" dirty="0" smtClean="0">
                          <a:effectLst/>
                        </a:rPr>
                        <a:t>. </a:t>
                      </a:r>
                      <a:r>
                        <a:rPr lang="sl-SI" sz="1200" dirty="0">
                          <a:effectLst/>
                        </a:rPr>
                        <a:t>opreme IKT </a:t>
                      </a:r>
                      <a:endParaRPr lang="sl-S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</a:tr>
              <a:tr h="28725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CELJSKO OBMOČJE</a:t>
                      </a:r>
                      <a:endParaRPr lang="sl-SI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sl-SI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</a:tr>
              <a:tr h="2872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Osrednja knjižnica Celje</a:t>
                      </a:r>
                      <a:endParaRPr lang="sl-S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1</a:t>
                      </a:r>
                      <a:endParaRPr lang="sl-SI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</a:tr>
              <a:tr h="28725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DOLENJSKO OBMOČJE</a:t>
                      </a: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2002" marR="32002" marT="0" marB="0" anchor="ctr"/>
                </a:tc>
              </a:tr>
              <a:tr h="2872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Knjižnica Mirana Jarca Novo mesto</a:t>
                      </a:r>
                      <a:endParaRPr lang="sl-S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1</a:t>
                      </a:r>
                      <a:endParaRPr lang="sl-SI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</a:tr>
              <a:tr h="28725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GORENJSKO OBMOČJE</a:t>
                      </a: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2002" marR="32002" marT="0" marB="0" anchor="ctr"/>
                </a:tc>
              </a:tr>
              <a:tr h="2872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Mestna knjižnica Kranj</a:t>
                      </a:r>
                      <a:endParaRPr lang="sl-S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0</a:t>
                      </a:r>
                      <a:endParaRPr lang="sl-SI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</a:tr>
              <a:tr h="28725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GORIŠKO OBMOČJE</a:t>
                      </a: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2002" marR="32002" marT="0" marB="0" anchor="ctr"/>
                </a:tc>
              </a:tr>
              <a:tr h="2745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Goriška knjižnica Franceta Bevka Nova Gorica</a:t>
                      </a:r>
                      <a:endParaRPr lang="sl-S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1</a:t>
                      </a:r>
                      <a:endParaRPr lang="sl-SI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</a:tr>
              <a:tr h="28725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KOROŠKO OBMOČJE</a:t>
                      </a: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2002" marR="32002" marT="0" marB="0" anchor="ctr"/>
                </a:tc>
              </a:tr>
              <a:tr h="2745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Koroška osrednja knjižnica dr. Franca Sušnika Ravne na Koroškem</a:t>
                      </a:r>
                      <a:endParaRPr lang="sl-S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0</a:t>
                      </a:r>
                      <a:endParaRPr lang="sl-SI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</a:tr>
              <a:tr h="28725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OBALNO-KRAŠKO OBMOČJE</a:t>
                      </a: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2002" marR="32002" marT="0" marB="0" anchor="ctr"/>
                </a:tc>
              </a:tr>
              <a:tr h="2872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Osrednja knjižnica Srečka Viharja Koper </a:t>
                      </a:r>
                      <a:endParaRPr lang="sl-S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1</a:t>
                      </a:r>
                      <a:endParaRPr lang="sl-SI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</a:tr>
              <a:tr h="28725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OSREDNJESLOVENSKO OBMOČJE</a:t>
                      </a: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2002" marR="32002" marT="0" marB="0" anchor="ctr"/>
                </a:tc>
              </a:tr>
              <a:tr h="2872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Mestna knjižnica Ljubljana</a:t>
                      </a:r>
                      <a:endParaRPr lang="sl-S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1</a:t>
                      </a:r>
                      <a:endParaRPr lang="sl-SI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</a:tr>
              <a:tr h="28725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POMURSKO OBMOČJE</a:t>
                      </a: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2002" marR="32002" marT="0" marB="0" anchor="ctr"/>
                </a:tc>
              </a:tr>
              <a:tr h="2746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Pokrajinska in študijska knjižnica Murska Sobota</a:t>
                      </a:r>
                      <a:endParaRPr lang="sl-S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1</a:t>
                      </a:r>
                      <a:endParaRPr lang="sl-SI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</a:tr>
              <a:tr h="287258">
                <a:tc>
                  <a:txBody>
                    <a:bodyPr/>
                    <a:lstStyle/>
                    <a:p>
                      <a:pPr lvl="1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SPODNJEPODRAVSKO OBMOČJE</a:t>
                      </a: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2002" marR="32002" marT="0" marB="0" anchor="ctr"/>
                </a:tc>
              </a:tr>
              <a:tr h="2872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Knjižnica Ivana Potrča Ptuj</a:t>
                      </a:r>
                      <a:endParaRPr lang="sl-S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1</a:t>
                      </a:r>
                      <a:endParaRPr lang="sl-SI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</a:tr>
              <a:tr h="28725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ŠTAJERSKO OBMOČJE</a:t>
                      </a: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2002" marR="32002" marT="0" marB="0" anchor="ctr"/>
                </a:tc>
              </a:tr>
              <a:tr h="2872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Mariborska knjižnica</a:t>
                      </a:r>
                      <a:endParaRPr lang="sl-S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2</a:t>
                      </a:r>
                      <a:endParaRPr lang="sl-SI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</a:tr>
              <a:tr h="2745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Skupaj strokovnega kadra za vzdrževanje IKT v splošnih knjižnicah</a:t>
                      </a:r>
                      <a:endParaRPr lang="sl-S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30</a:t>
                      </a:r>
                      <a:endParaRPr lang="sl-SI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02" marR="32002" marT="0" marB="0" anchor="ctr"/>
                </a:tc>
              </a:tr>
            </a:tbl>
          </a:graphicData>
        </a:graphic>
      </p:graphicFrame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1603-FEAC-4F9F-AC69-DACF4559B0D0}" type="datetime1">
              <a:rPr lang="sl-SI" smtClean="0"/>
              <a:pPr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39E-3183-4DEE-9D4D-AE7B05DE90B9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70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rada vsebine 6"/>
          <p:cNvGraphicFramePr>
            <a:graphicFrameLocks noGrp="1"/>
          </p:cNvGraphicFramePr>
          <p:nvPr>
            <p:ph idx="1"/>
          </p:nvPr>
        </p:nvGraphicFramePr>
        <p:xfrm>
          <a:off x="2038032" y="2026761"/>
          <a:ext cx="5067935" cy="352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7315"/>
                <a:gridCol w="1664970"/>
                <a:gridCol w="202565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Območje OOK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Računalniška delovna mesta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Potrebno število strokovnega osebja za vzdrževanje opreme IKT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Celjsko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379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9,6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Dolenjsko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331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8,2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Gorenjsko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268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6,8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Goriško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188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4,1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Koroško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149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3,8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Obalno-kraško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197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4,8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Osrednjeslovensko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757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18,6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Pomursko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114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2,8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Spodnjepodravsko 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77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1,8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Štajersko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241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5,5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Skupaj Slovenija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2.701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65,8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12</a:t>
            </a:fld>
            <a:endParaRPr lang="sl-SI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31066"/>
              </p:ext>
            </p:extLst>
          </p:nvPr>
        </p:nvGraphicFramePr>
        <p:xfrm>
          <a:off x="1547664" y="1628800"/>
          <a:ext cx="5918343" cy="498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8431"/>
                <a:gridCol w="1944355"/>
                <a:gridCol w="2365557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Območje OOK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Računalniška delovna mesta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Potrebno število strokovnega osebja za vzdrževanje opreme IKT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Celjsko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379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9,6</a:t>
                      </a:r>
                      <a:endParaRPr lang="sl-SI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Dolenjsko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331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8,2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Gorenjsko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268</a:t>
                      </a:r>
                      <a:endParaRPr lang="sl-SI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6,8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Goriško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188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Koroško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149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Obalno-kraško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197</a:t>
                      </a:r>
                      <a:endParaRPr lang="sl-SI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4,8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Osrednjeslovensko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757</a:t>
                      </a:r>
                      <a:endParaRPr lang="sl-SI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18,6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Pomursko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114</a:t>
                      </a:r>
                      <a:endParaRPr lang="sl-SI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2,8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Spodnjepodravsko 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</a:t>
                      </a:r>
                      <a:endParaRPr lang="sl-SI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Štajersko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241</a:t>
                      </a:r>
                      <a:endParaRPr lang="sl-SI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Skupaj Slovenija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2.701</a:t>
                      </a:r>
                      <a:endParaRPr lang="sl-SI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65,8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438086"/>
            <a:ext cx="76583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800" i="1" dirty="0">
                <a:solidFill>
                  <a:srgbClr val="00B0F0"/>
                </a:solidFill>
              </a:rPr>
              <a:t>Število potrebnega strokovnega osebja za razvoj računalniške mreže, </a:t>
            </a:r>
            <a:r>
              <a:rPr lang="sl-SI" sz="1800" i="1" dirty="0" smtClean="0">
                <a:solidFill>
                  <a:srgbClr val="00B0F0"/>
                </a:solidFill>
              </a:rPr>
              <a:t/>
            </a:r>
            <a:br>
              <a:rPr lang="sl-SI" sz="1800" i="1" dirty="0" smtClean="0">
                <a:solidFill>
                  <a:srgbClr val="00B0F0"/>
                </a:solidFill>
              </a:rPr>
            </a:br>
            <a:r>
              <a:rPr lang="sl-SI" sz="1800" i="1" dirty="0" smtClean="0">
                <a:solidFill>
                  <a:srgbClr val="00B0F0"/>
                </a:solidFill>
              </a:rPr>
              <a:t>komunikacij </a:t>
            </a:r>
            <a:r>
              <a:rPr lang="sl-SI" sz="1800" i="1" dirty="0">
                <a:solidFill>
                  <a:srgbClr val="00B0F0"/>
                </a:solidFill>
              </a:rPr>
              <a:t>in programske opreme glede na število računalniških delovnih mest </a:t>
            </a:r>
            <a:r>
              <a:rPr lang="sl-SI" sz="1800" i="1" dirty="0" smtClean="0">
                <a:solidFill>
                  <a:srgbClr val="00B0F0"/>
                </a:solidFill>
              </a:rPr>
              <a:t/>
            </a:r>
            <a:br>
              <a:rPr lang="sl-SI" sz="1800" i="1" dirty="0" smtClean="0">
                <a:solidFill>
                  <a:srgbClr val="00B0F0"/>
                </a:solidFill>
              </a:rPr>
            </a:br>
            <a:r>
              <a:rPr lang="sl-SI" sz="1800" i="1" dirty="0" smtClean="0">
                <a:solidFill>
                  <a:srgbClr val="00B0F0"/>
                </a:solidFill>
              </a:rPr>
              <a:t>v </a:t>
            </a:r>
            <a:r>
              <a:rPr lang="sl-SI" sz="1800" i="1" dirty="0">
                <a:solidFill>
                  <a:srgbClr val="00B0F0"/>
                </a:solidFill>
              </a:rPr>
              <a:t>letu 2010 in določila </a:t>
            </a:r>
            <a:r>
              <a:rPr lang="sl-SI" sz="1800" i="1" dirty="0" smtClean="0">
                <a:solidFill>
                  <a:srgbClr val="00B0F0"/>
                </a:solidFill>
              </a:rPr>
              <a:t>standardov</a:t>
            </a:r>
            <a:endParaRPr lang="sl-SI" sz="1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i="1" dirty="0">
                <a:solidFill>
                  <a:srgbClr val="00B0F0"/>
                </a:solidFill>
              </a:rPr>
              <a:t>Načini vzdrževanja opreme IKT </a:t>
            </a:r>
            <a:r>
              <a:rPr lang="sl-SI" sz="1800" i="1" dirty="0" smtClean="0">
                <a:solidFill>
                  <a:srgbClr val="00B0F0"/>
                </a:solidFill>
              </a:rPr>
              <a:t/>
            </a:r>
            <a:br>
              <a:rPr lang="sl-SI" sz="1800" i="1" dirty="0" smtClean="0">
                <a:solidFill>
                  <a:srgbClr val="00B0F0"/>
                </a:solidFill>
              </a:rPr>
            </a:br>
            <a:r>
              <a:rPr lang="sl-SI" sz="1800" i="1" dirty="0" smtClean="0">
                <a:solidFill>
                  <a:srgbClr val="00B0F0"/>
                </a:solidFill>
              </a:rPr>
              <a:t>(</a:t>
            </a:r>
            <a:r>
              <a:rPr lang="sl-SI" sz="1800" i="1" dirty="0">
                <a:solidFill>
                  <a:srgbClr val="00B0F0"/>
                </a:solidFill>
              </a:rPr>
              <a:t>z lastnim osebjem, z zunanjimi izvajalci, oboji – z zaposlenimi in zunanjimi, s sklenjeno vzdrževalno pogodbo z zunanjimi izvajalci)</a:t>
            </a:r>
            <a:br>
              <a:rPr lang="sl-SI" sz="1800" i="1" dirty="0">
                <a:solidFill>
                  <a:srgbClr val="00B0F0"/>
                </a:solidFill>
              </a:rPr>
            </a:br>
            <a:endParaRPr lang="sl-SI" sz="1800" i="1" dirty="0">
              <a:solidFill>
                <a:srgbClr val="00B0F0"/>
              </a:solidFill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13</a:t>
            </a:fld>
            <a:endParaRPr lang="sl-SI"/>
          </a:p>
        </p:txBody>
      </p:sp>
      <p:graphicFrame>
        <p:nvGraphicFramePr>
          <p:cNvPr id="7" name="Ograda vsebin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774528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01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46158"/>
          </a:xfrm>
        </p:spPr>
        <p:txBody>
          <a:bodyPr/>
          <a:lstStyle/>
          <a:p>
            <a:r>
              <a:rPr lang="sl-SI" sz="1800" i="1" dirty="0">
                <a:solidFill>
                  <a:srgbClr val="00B0F0"/>
                </a:solidFill>
              </a:rPr>
              <a:t>Število knjižničnega osebja (EPZ) v 58 splošnih knjižnicah po območjih OOK v </a:t>
            </a:r>
            <a:r>
              <a:rPr lang="sl-SI" sz="1800" i="1" dirty="0" smtClean="0">
                <a:solidFill>
                  <a:srgbClr val="00B0F0"/>
                </a:solidFill>
              </a:rPr>
              <a:t>EPZ</a:t>
            </a:r>
            <a:endParaRPr lang="sl-SI" sz="1800" i="1" dirty="0">
              <a:solidFill>
                <a:srgbClr val="00B0F0"/>
              </a:solidFill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14</a:t>
            </a:fld>
            <a:endParaRPr lang="sl-SI"/>
          </a:p>
        </p:txBody>
      </p:sp>
      <p:graphicFrame>
        <p:nvGraphicFramePr>
          <p:cNvPr id="7" name="Ograda vsebin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772070"/>
              </p:ext>
            </p:extLst>
          </p:nvPr>
        </p:nvGraphicFramePr>
        <p:xfrm>
          <a:off x="827584" y="1196752"/>
          <a:ext cx="7571184" cy="492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73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46158"/>
          </a:xfrm>
        </p:spPr>
        <p:txBody>
          <a:bodyPr/>
          <a:lstStyle/>
          <a:p>
            <a:r>
              <a:rPr lang="sl-SI" sz="3600" dirty="0">
                <a:solidFill>
                  <a:srgbClr val="00B0F0"/>
                </a:solidFill>
              </a:rPr>
              <a:t>Strategija </a:t>
            </a:r>
            <a:r>
              <a:rPr lang="sl-SI" sz="3600" dirty="0" smtClean="0">
                <a:solidFill>
                  <a:srgbClr val="00B0F0"/>
                </a:solidFill>
              </a:rPr>
              <a:t>i2010</a:t>
            </a:r>
            <a:endParaRPr lang="sl-SI" sz="3600" dirty="0">
              <a:solidFill>
                <a:srgbClr val="00B0F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3200" dirty="0"/>
              <a:t>Z</a:t>
            </a:r>
            <a:r>
              <a:rPr lang="sl-SI" sz="3200" dirty="0" smtClean="0"/>
              <a:t>a </a:t>
            </a:r>
            <a:r>
              <a:rPr lang="sl-SI" sz="3200" dirty="0"/>
              <a:t>evropsko informacijsko družbo in politiko </a:t>
            </a:r>
            <a:r>
              <a:rPr lang="sl-SI" sz="3200" dirty="0" smtClean="0"/>
              <a:t>so prednostne </a:t>
            </a:r>
            <a:r>
              <a:rPr lang="sl-SI" sz="3200" dirty="0"/>
              <a:t>naslednje tri naloge: </a:t>
            </a:r>
          </a:p>
          <a:p>
            <a:pPr lvl="0"/>
            <a:r>
              <a:rPr lang="sl-SI" sz="3200" dirty="0"/>
              <a:t>vzpostavitev enotnega evropskega informacijskega prostora s širokopasovnimi povezavami in bogato vsebino, </a:t>
            </a:r>
          </a:p>
          <a:p>
            <a:pPr lvl="0"/>
            <a:r>
              <a:rPr lang="sl-SI" sz="3200" dirty="0"/>
              <a:t>povečanje inovacij in investicij v IKT ter </a:t>
            </a:r>
          </a:p>
          <a:p>
            <a:r>
              <a:rPr lang="sl-SI" sz="3200" dirty="0"/>
              <a:t>vključenost v evropsko informacijsko družbo z boljšimi javnimi storitvami in kakovostjo življenja</a:t>
            </a:r>
            <a:r>
              <a:rPr lang="sl-SI" dirty="0" smtClean="0"/>
              <a:t>.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27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25272"/>
          </a:xfrm>
        </p:spPr>
        <p:txBody>
          <a:bodyPr/>
          <a:lstStyle/>
          <a:p>
            <a:r>
              <a:rPr lang="sl-SI" sz="3600" dirty="0">
                <a:solidFill>
                  <a:srgbClr val="00B0F0"/>
                </a:solidFill>
              </a:rPr>
              <a:t>Resolucija o NPK </a:t>
            </a:r>
            <a:r>
              <a:rPr lang="sl-SI" sz="3600" dirty="0" smtClean="0">
                <a:solidFill>
                  <a:srgbClr val="00B0F0"/>
                </a:solidFill>
              </a:rPr>
              <a:t>2008-2011 - 1</a:t>
            </a:r>
            <a:endParaRPr lang="sl-SI" sz="3600" dirty="0">
              <a:solidFill>
                <a:srgbClr val="00B0F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sl-SI" sz="3200" dirty="0"/>
              <a:t>D</a:t>
            </a:r>
            <a:r>
              <a:rPr lang="sl-SI" sz="3200" dirty="0" smtClean="0"/>
              <a:t>olgoročna </a:t>
            </a:r>
            <a:r>
              <a:rPr lang="sl-SI" sz="3200" dirty="0"/>
              <a:t>izhodišča knjižnične dejavnosti temeljijo na omogočanju enakih možnosti dostopa do knjižnic in njihovih storitev za vse prebivalce </a:t>
            </a:r>
            <a:r>
              <a:rPr lang="sl-SI" sz="3200" dirty="0" smtClean="0"/>
              <a:t>Slovenije.</a:t>
            </a:r>
          </a:p>
          <a:p>
            <a:r>
              <a:rPr lang="sl-SI" sz="3200" dirty="0" smtClean="0"/>
              <a:t>Povečanja </a:t>
            </a:r>
            <a:r>
              <a:rPr lang="sl-SI" sz="3200" dirty="0"/>
              <a:t>števila računalniško opremljenih delovnih mest z dostopom do interneta za uporabnike, namenjenih predvsem za podporo državljanom pri dejavnostih civilne družbe in uporabi e-storitev države. 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49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>
                <a:solidFill>
                  <a:srgbClr val="00B0F0"/>
                </a:solidFill>
              </a:rPr>
              <a:t>Resolucija o NPK 2008-2011 - 2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sl-SI" sz="3200" dirty="0"/>
              <a:t>D</a:t>
            </a:r>
            <a:r>
              <a:rPr lang="sl-SI" sz="3200" dirty="0" smtClean="0"/>
              <a:t>ržava naj bi skupaj </a:t>
            </a:r>
            <a:r>
              <a:rPr lang="sl-SI" sz="3200" dirty="0"/>
              <a:t>s sredstvi občin ter lastnimi sredstvi knjižnic omogočila nakup 150 do 170 osebnih računalnikov. </a:t>
            </a:r>
            <a:endParaRPr lang="sl-SI" sz="3200" dirty="0" smtClean="0"/>
          </a:p>
          <a:p>
            <a:r>
              <a:rPr lang="sl-SI" sz="3200" dirty="0" smtClean="0"/>
              <a:t>Posebna skrb </a:t>
            </a:r>
            <a:r>
              <a:rPr lang="sl-SI" sz="3200" dirty="0"/>
              <a:t>je namenjena informacijski pismenosti uporabnikov, saj </a:t>
            </a:r>
            <a:r>
              <a:rPr lang="sl-SI" sz="3200" dirty="0" smtClean="0"/>
              <a:t>je drugi </a:t>
            </a:r>
            <a:r>
              <a:rPr lang="sl-SI" sz="3200" dirty="0"/>
              <a:t>ukrep </a:t>
            </a:r>
            <a:r>
              <a:rPr lang="sl-SI" sz="3200" dirty="0" smtClean="0"/>
              <a:t>predvideval </a:t>
            </a:r>
            <a:r>
              <a:rPr lang="sl-SI" sz="3200" dirty="0"/>
              <a:t>posodabljanje opreme IKT, razvoj spletnih storitev in informacijsko usposabljanje uporabnikov. </a:t>
            </a:r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8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>
                <a:solidFill>
                  <a:srgbClr val="00B0F0"/>
                </a:solidFill>
              </a:rPr>
              <a:t>Resolucija o NPK 2008-2011 - 3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dirty="0" smtClean="0"/>
              <a:t>Spodbujala naj bi opremljanje </a:t>
            </a:r>
            <a:r>
              <a:rPr lang="sl-SI" sz="3200" dirty="0"/>
              <a:t>splošnih knjižnic za dostop do interneta in e-poslovanje, </a:t>
            </a:r>
            <a:r>
              <a:rPr lang="sl-SI" sz="3200" dirty="0" smtClean="0"/>
              <a:t>izboljšala </a:t>
            </a:r>
            <a:r>
              <a:rPr lang="sl-SI" sz="3200" dirty="0"/>
              <a:t>komunikacijsko infrastrukturo knjižnic, da </a:t>
            </a:r>
            <a:r>
              <a:rPr lang="sl-SI" sz="3200" dirty="0" smtClean="0"/>
              <a:t>bi </a:t>
            </a:r>
            <a:r>
              <a:rPr lang="sl-SI" sz="3200" dirty="0"/>
              <a:t>imele dostop do širokopasovnega omrežja, ter </a:t>
            </a:r>
            <a:r>
              <a:rPr lang="sl-SI" sz="3200" dirty="0" smtClean="0"/>
              <a:t>zagotavljala </a:t>
            </a:r>
            <a:r>
              <a:rPr lang="sl-SI" sz="3200" dirty="0"/>
              <a:t>ustrezno izobraževanje strokovnih delavcev knjižnic za uporabo informacijske tehnologije pri izvajanju storitev ter usposabljanju uporabnikov. </a:t>
            </a:r>
            <a:r>
              <a:rPr lang="sl-SI" sz="3200" dirty="0" smtClean="0"/>
              <a:t>Zagotovila bi sodobno </a:t>
            </a:r>
            <a:r>
              <a:rPr lang="sl-SI" sz="3200" dirty="0"/>
              <a:t>opremo IKT za vse knjižnice.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92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46158"/>
          </a:xfrm>
        </p:spPr>
        <p:txBody>
          <a:bodyPr/>
          <a:lstStyle/>
          <a:p>
            <a:r>
              <a:rPr lang="sl-SI" sz="3600" dirty="0">
                <a:solidFill>
                  <a:srgbClr val="00B0F0"/>
                </a:solidFill>
              </a:rPr>
              <a:t>E – kompetentni državljan Slovenije </a:t>
            </a:r>
            <a:r>
              <a:rPr lang="sl-SI" sz="3600" dirty="0" smtClean="0">
                <a:solidFill>
                  <a:srgbClr val="00B0F0"/>
                </a:solidFill>
              </a:rPr>
              <a:t>danes</a:t>
            </a:r>
            <a:br>
              <a:rPr lang="sl-SI" sz="3600" dirty="0" smtClean="0">
                <a:solidFill>
                  <a:srgbClr val="00B0F0"/>
                </a:solidFill>
              </a:rPr>
            </a:br>
            <a:r>
              <a:rPr lang="sl-SI" sz="2400" dirty="0" smtClean="0"/>
              <a:t>(</a:t>
            </a:r>
            <a:r>
              <a:rPr lang="sl-SI" sz="2400" dirty="0"/>
              <a:t>Prevodnik in Vehovar, 2011)</a:t>
            </a:r>
            <a:r>
              <a:rPr lang="sl-SI" sz="3600" dirty="0"/>
              <a:t/>
            </a:r>
            <a:br>
              <a:rPr lang="sl-SI" sz="3600" dirty="0"/>
            </a:br>
            <a:endParaRPr lang="sl-SI" sz="3600" dirty="0">
              <a:solidFill>
                <a:srgbClr val="00B0F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sl-SI" sz="3200" dirty="0"/>
              <a:t>Zaradi pomanjkljivega znanja, pomanjkanja potrebe po dostopu ter stroškov dostopa in opreme za dostop 28 % slovenskih gospodinjstev še vedno ne uporablja storitev informacijske družbe, splošne knjižnice bi jim lahko nudile pomoč pri usposabljanju in možnost uporabe storitev</a:t>
            </a:r>
            <a:r>
              <a:rPr lang="sl-SI" sz="3200" dirty="0" smtClean="0"/>
              <a:t>. 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45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sz="3600" dirty="0">
                <a:solidFill>
                  <a:srgbClr val="00B0F0"/>
                </a:solidFill>
              </a:rPr>
              <a:t>Izvedba popisa stanja opreme IKT v splošnih knjižnicah za leto 2010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OOK v sodelovanju z OK (2011, 2012)</a:t>
            </a:r>
          </a:p>
          <a:p>
            <a:pPr marL="0" indent="0">
              <a:buNone/>
            </a:pP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Namen: </a:t>
            </a:r>
          </a:p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ugotoviti 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stanje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opreme IKT po posameznih območjih OOK: vzdrževanje opreme, stanje števila računalniških delovnih postaj, povezava do interneta, programska oprema.</a:t>
            </a:r>
          </a:p>
          <a:p>
            <a:pPr algn="ctr"/>
            <a:endParaRPr lang="sl-SI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A329C9-E035-4C3A-933B-464A5E84B1F3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7943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>
                <a:solidFill>
                  <a:srgbClr val="00B0F0"/>
                </a:solidFill>
              </a:rPr>
              <a:t>Zaključek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dirty="0"/>
              <a:t>S povečanjem števila računalniških delovnih postaj (za 194) je bil že z letom 2010 dosežen plan iz Nacionalnega programa za kulturo 2008-2011 o povečanju števila računalniških delovnih postaj (iz 150 na 170). Knjižnice so posodobile tudi drugo opremo IKT. </a:t>
            </a:r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14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>
                <a:solidFill>
                  <a:srgbClr val="00B0F0"/>
                </a:solidFill>
              </a:rPr>
              <a:t>Zaključek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dirty="0"/>
              <a:t>Primerjali smo tudi zastavljene cilje v evropski strategiji i2010 (Strategija, 2012) in v Nacionalnem program za kulturo za obdobje 2008 do 2011 (Resolucija, 2008) s stanjem popisa v splošnih knjižnicah. V omenjenem obdobju - od leta 2008 do konca leta 2010 - so splošne knjižnice povečale število:</a:t>
            </a:r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73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>
                <a:solidFill>
                  <a:srgbClr val="00B0F0"/>
                </a:solidFill>
              </a:rPr>
              <a:t>Zaključek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z="3200" dirty="0"/>
              <a:t>osebnih računalnikov za 8 % (194 novih), </a:t>
            </a:r>
          </a:p>
          <a:p>
            <a:pPr lvl="0"/>
            <a:r>
              <a:rPr lang="sl-SI" sz="3200" dirty="0"/>
              <a:t>skenerjev za 13 % (26 novih), </a:t>
            </a:r>
          </a:p>
          <a:p>
            <a:pPr lvl="0"/>
            <a:r>
              <a:rPr lang="sl-SI" sz="3200" dirty="0"/>
              <a:t>UPS-</a:t>
            </a:r>
            <a:r>
              <a:rPr lang="sl-SI" sz="3200" dirty="0" err="1"/>
              <a:t>ov</a:t>
            </a:r>
            <a:r>
              <a:rPr lang="sl-SI" sz="3200" dirty="0"/>
              <a:t>  – naprav za neprekinjeno napajanje za 9 % (20 UPS-</a:t>
            </a:r>
            <a:r>
              <a:rPr lang="sl-SI" sz="3200" dirty="0" err="1"/>
              <a:t>ov</a:t>
            </a:r>
            <a:r>
              <a:rPr lang="sl-SI" sz="3200" dirty="0"/>
              <a:t>), </a:t>
            </a:r>
          </a:p>
          <a:p>
            <a:pPr lvl="0"/>
            <a:r>
              <a:rPr lang="sl-SI" sz="3200" dirty="0"/>
              <a:t>projektorjev LCD za 28 % (27 projektorjev), </a:t>
            </a:r>
          </a:p>
          <a:p>
            <a:pPr lvl="0"/>
            <a:r>
              <a:rPr lang="sl-SI" sz="3200" dirty="0"/>
              <a:t>barvnih tiskalnikov za 9 % (33 novih).</a:t>
            </a:r>
          </a:p>
          <a:p>
            <a:pPr lvl="0"/>
            <a:r>
              <a:rPr lang="sl-SI" sz="3200" dirty="0"/>
              <a:t>Za 41% se je zmanjšalo število terminalov (odpisanih 58). (</a:t>
            </a:r>
            <a:r>
              <a:rPr lang="sl-SI" sz="3200" dirty="0" err="1"/>
              <a:t>BibSiSt</a:t>
            </a:r>
            <a:r>
              <a:rPr lang="sl-SI" sz="3200" dirty="0"/>
              <a:t>, 2009, 2011). </a:t>
            </a:r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10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>
                <a:solidFill>
                  <a:srgbClr val="00B0F0"/>
                </a:solidFill>
              </a:rPr>
              <a:t>Zaključek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Rezultati analize podatkov iz popisa stanja opreme IKT v OOK v primerjavi z določili standardov kažejo naslednje stanje:</a:t>
            </a:r>
          </a:p>
          <a:p>
            <a:pPr lvl="0"/>
            <a:r>
              <a:rPr lang="sl-SI" dirty="0"/>
              <a:t>premajhno število strokovnega osebja za vzdrževanje opreme IKT,</a:t>
            </a:r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20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>
                <a:solidFill>
                  <a:srgbClr val="00B0F0"/>
                </a:solidFill>
              </a:rPr>
              <a:t>Zaključek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slaba opremljenost z računalniškimi delovnimi postajami na </a:t>
            </a:r>
            <a:r>
              <a:rPr lang="sl-SI" dirty="0" err="1"/>
              <a:t>Spodnjepodravskem</a:t>
            </a:r>
            <a:r>
              <a:rPr lang="sl-SI" dirty="0"/>
              <a:t> območju, </a:t>
            </a:r>
          </a:p>
          <a:p>
            <a:pPr lvl="0"/>
            <a:r>
              <a:rPr lang="sl-SI" dirty="0"/>
              <a:t>dobra opremljenost z računalniškimi delovnimi postajami na Koroškem območju, vendar z zastarelimi računalniškimi delovnimi postajami. </a:t>
            </a:r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43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B0F0"/>
                </a:solidFill>
              </a:rPr>
              <a:t>Zahvala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/>
              <a:t>Za izvedbo popisa stanja in opravljene analize po posameznih območjih OOK, ki so vir podatkov za nastanek pričujočega </a:t>
            </a:r>
            <a:r>
              <a:rPr lang="sl-SI" sz="2000" dirty="0" smtClean="0"/>
              <a:t>prispevka: </a:t>
            </a:r>
          </a:p>
          <a:p>
            <a:r>
              <a:rPr lang="sl-SI" sz="2000" dirty="0" smtClean="0"/>
              <a:t>Mateju </a:t>
            </a:r>
            <a:r>
              <a:rPr lang="sl-SI" sz="2000" dirty="0"/>
              <a:t>Zemetu iz </a:t>
            </a:r>
            <a:r>
              <a:rPr lang="sl-SI" sz="2000" i="1" dirty="0"/>
              <a:t>Osrednje knjižnice Celje</a:t>
            </a:r>
            <a:r>
              <a:rPr lang="sl-SI" sz="2000" dirty="0"/>
              <a:t>, </a:t>
            </a:r>
            <a:endParaRPr lang="sl-SI" sz="2000" dirty="0" smtClean="0"/>
          </a:p>
          <a:p>
            <a:r>
              <a:rPr lang="sl-SI" sz="2000" dirty="0" smtClean="0"/>
              <a:t>Mihi </a:t>
            </a:r>
            <a:r>
              <a:rPr lang="sl-SI" sz="2000" dirty="0" err="1"/>
              <a:t>Petrovu</a:t>
            </a:r>
            <a:r>
              <a:rPr lang="sl-SI" sz="2000" dirty="0"/>
              <a:t> iz </a:t>
            </a:r>
            <a:r>
              <a:rPr lang="sl-SI" sz="2000" i="1" dirty="0"/>
              <a:t>Knjižnice Mirana Jarca Novo mesto,</a:t>
            </a:r>
            <a:r>
              <a:rPr lang="sl-SI" sz="2000" dirty="0"/>
              <a:t> </a:t>
            </a:r>
            <a:endParaRPr lang="sl-SI" sz="2000" dirty="0" smtClean="0"/>
          </a:p>
          <a:p>
            <a:r>
              <a:rPr lang="sl-SI" sz="2000" dirty="0" smtClean="0"/>
              <a:t>Jani </a:t>
            </a:r>
            <a:r>
              <a:rPr lang="sl-SI" sz="2000" dirty="0" err="1"/>
              <a:t>Zeni</a:t>
            </a:r>
            <a:r>
              <a:rPr lang="sl-SI" sz="2000" dirty="0"/>
              <a:t> Bešter iz </a:t>
            </a:r>
            <a:r>
              <a:rPr lang="sl-SI" sz="2000" i="1" dirty="0"/>
              <a:t>Mestne knjižnice Kranj,</a:t>
            </a:r>
            <a:r>
              <a:rPr lang="sl-SI" sz="2000" dirty="0"/>
              <a:t> </a:t>
            </a:r>
            <a:endParaRPr lang="sl-SI" sz="2000" dirty="0" smtClean="0"/>
          </a:p>
          <a:p>
            <a:r>
              <a:rPr lang="sl-SI" sz="2000" dirty="0" smtClean="0"/>
              <a:t>Silvestru </a:t>
            </a:r>
            <a:r>
              <a:rPr lang="sl-SI" sz="2000" dirty="0"/>
              <a:t>Vodopivcu iz </a:t>
            </a:r>
            <a:r>
              <a:rPr lang="sl-SI" sz="2000" i="1" dirty="0"/>
              <a:t>Goriške knjižnice Franceta Bevka Nova Gorica</a:t>
            </a:r>
            <a:r>
              <a:rPr lang="sl-SI" sz="2000" dirty="0"/>
              <a:t>, </a:t>
            </a:r>
            <a:endParaRPr lang="sl-SI" sz="2000" dirty="0" smtClean="0"/>
          </a:p>
          <a:p>
            <a:r>
              <a:rPr lang="sl-SI" sz="2000" dirty="0" smtClean="0"/>
              <a:t>Janji </a:t>
            </a:r>
            <a:r>
              <a:rPr lang="sl-SI" sz="2000" dirty="0" err="1"/>
              <a:t>Plešivčnik</a:t>
            </a:r>
            <a:r>
              <a:rPr lang="sl-SI" sz="2000" dirty="0"/>
              <a:t> iz </a:t>
            </a:r>
            <a:r>
              <a:rPr lang="sl-SI" sz="2000" i="1" dirty="0"/>
              <a:t>Koroške osrednje knjižnice dr. Franca Sušnika </a:t>
            </a:r>
            <a:r>
              <a:rPr lang="sl-SI" sz="2000" i="1" dirty="0" smtClean="0"/>
              <a:t>Ravne,</a:t>
            </a:r>
          </a:p>
          <a:p>
            <a:r>
              <a:rPr lang="sl-SI" sz="2000" dirty="0" smtClean="0"/>
              <a:t>Terensu </a:t>
            </a:r>
            <a:r>
              <a:rPr lang="sl-SI" sz="2000" dirty="0"/>
              <a:t>Perčiču iz </a:t>
            </a:r>
            <a:r>
              <a:rPr lang="sl-SI" sz="2000" i="1" dirty="0"/>
              <a:t>Osrednje knjižnice Srečka Viharja Koper</a:t>
            </a:r>
            <a:r>
              <a:rPr lang="sl-SI" sz="2000" dirty="0"/>
              <a:t>, </a:t>
            </a:r>
            <a:endParaRPr lang="sl-SI" sz="2000" dirty="0" smtClean="0"/>
          </a:p>
          <a:p>
            <a:r>
              <a:rPr lang="sl-SI" sz="2000" dirty="0" smtClean="0"/>
              <a:t>Mihi </a:t>
            </a:r>
            <a:r>
              <a:rPr lang="sl-SI" sz="2000" dirty="0"/>
              <a:t>Žitku in Aleš Klemnu iz </a:t>
            </a:r>
            <a:r>
              <a:rPr lang="sl-SI" sz="2000" i="1" dirty="0"/>
              <a:t>Mestne knjižnice Ljubljana,</a:t>
            </a:r>
            <a:r>
              <a:rPr lang="sl-SI" sz="2000" dirty="0"/>
              <a:t> </a:t>
            </a:r>
            <a:endParaRPr lang="sl-SI" sz="2000" dirty="0" smtClean="0"/>
          </a:p>
          <a:p>
            <a:r>
              <a:rPr lang="sl-SI" sz="2000" dirty="0" smtClean="0"/>
              <a:t>Mateju </a:t>
            </a:r>
            <a:r>
              <a:rPr lang="sl-SI" sz="2000" dirty="0"/>
              <a:t>Končanu iz </a:t>
            </a:r>
            <a:r>
              <a:rPr lang="sl-SI" sz="2000" i="1" dirty="0"/>
              <a:t>Pokrajinske in študijske knjižnice Murska </a:t>
            </a:r>
            <a:r>
              <a:rPr lang="sl-SI" sz="2000" i="1" dirty="0" smtClean="0"/>
              <a:t>Sobota</a:t>
            </a:r>
            <a:r>
              <a:rPr lang="sl-SI" sz="2000" dirty="0" smtClean="0"/>
              <a:t>,</a:t>
            </a:r>
          </a:p>
          <a:p>
            <a:r>
              <a:rPr lang="sl-SI" sz="2000" dirty="0" smtClean="0"/>
              <a:t>Danielu </a:t>
            </a:r>
            <a:r>
              <a:rPr lang="sl-SI" sz="2000" dirty="0"/>
              <a:t>Šalamonu iz </a:t>
            </a:r>
            <a:r>
              <a:rPr lang="sl-SI" sz="2000" i="1" dirty="0"/>
              <a:t>Knjižnice Ivana Potrča Ptuj</a:t>
            </a:r>
            <a:r>
              <a:rPr lang="sl-SI" sz="2000" dirty="0"/>
              <a:t>, </a:t>
            </a:r>
            <a:endParaRPr lang="sl-SI" sz="2000" dirty="0" smtClean="0"/>
          </a:p>
          <a:p>
            <a:r>
              <a:rPr lang="sl-SI" sz="2000" dirty="0" smtClean="0"/>
              <a:t>Ireni </a:t>
            </a:r>
            <a:r>
              <a:rPr lang="sl-SI" sz="2000" dirty="0"/>
              <a:t>Sirk iz </a:t>
            </a:r>
            <a:r>
              <a:rPr lang="sl-SI" sz="2000" i="1" dirty="0"/>
              <a:t>Mariborske knjižnice.</a:t>
            </a:r>
            <a:endParaRPr lang="sl-SI" sz="2000" dirty="0"/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11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46158"/>
          </a:xfrm>
        </p:spPr>
        <p:txBody>
          <a:bodyPr/>
          <a:lstStyle/>
          <a:p>
            <a:pPr lvl="0"/>
            <a:r>
              <a:rPr lang="sl-SI" b="1" dirty="0" smtClean="0">
                <a:solidFill>
                  <a:srgbClr val="00B0F0"/>
                </a:solidFill>
              </a:rPr>
              <a:t>Viri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lvl="0"/>
            <a:r>
              <a:rPr lang="sl-SI" sz="1000" i="1" dirty="0"/>
              <a:t>Analize popisa IKT za leto 2010 posameznih območjih. (2011, 2012). </a:t>
            </a:r>
            <a:r>
              <a:rPr lang="sl-SI" sz="1000" dirty="0"/>
              <a:t>Analize so dostopne na osrednjih območnih knjižnicah.</a:t>
            </a:r>
          </a:p>
          <a:p>
            <a:pPr lvl="0"/>
            <a:r>
              <a:rPr lang="sl-SI" sz="1000" i="1" dirty="0" err="1"/>
              <a:t>BibSiSt</a:t>
            </a:r>
            <a:r>
              <a:rPr lang="sl-SI" sz="1000" i="1" dirty="0"/>
              <a:t> </a:t>
            </a:r>
            <a:r>
              <a:rPr lang="sl-SI" sz="1000" i="1" dirty="0" err="1"/>
              <a:t>online</a:t>
            </a:r>
            <a:r>
              <a:rPr lang="sl-SI" sz="1000" dirty="0"/>
              <a:t> (2009, 2011). Pridobljeno 28. 2. 2012 s spletne strani: </a:t>
            </a:r>
            <a:r>
              <a:rPr lang="sl-SI" sz="1000" u="sng" dirty="0">
                <a:hlinkClick r:id="rId2"/>
              </a:rPr>
              <a:t>http://bibsist.nuk.uni-lj.si</a:t>
            </a:r>
            <a:r>
              <a:rPr lang="sl-SI" sz="1000" u="sng" dirty="0"/>
              <a:t>.</a:t>
            </a:r>
            <a:endParaRPr lang="sl-SI" sz="1000" dirty="0"/>
          </a:p>
          <a:p>
            <a:pPr lvl="0"/>
            <a:r>
              <a:rPr lang="sl-SI" sz="1000" i="1" dirty="0"/>
              <a:t>i2010 </a:t>
            </a:r>
            <a:r>
              <a:rPr lang="sl-SI" sz="1000" i="1" dirty="0" err="1"/>
              <a:t>strategy</a:t>
            </a:r>
            <a:r>
              <a:rPr lang="sl-SI" sz="1000" i="1" dirty="0"/>
              <a:t> - </a:t>
            </a:r>
            <a:r>
              <a:rPr lang="sl-SI" sz="1000" i="1" dirty="0" err="1"/>
              <a:t>key</a:t>
            </a:r>
            <a:r>
              <a:rPr lang="sl-SI" sz="1000" i="1" dirty="0"/>
              <a:t> </a:t>
            </a:r>
            <a:r>
              <a:rPr lang="sl-SI" sz="1000" i="1" dirty="0" err="1"/>
              <a:t>documents</a:t>
            </a:r>
            <a:r>
              <a:rPr lang="sl-SI" sz="1000" i="1" dirty="0"/>
              <a:t>. (2012).</a:t>
            </a:r>
            <a:r>
              <a:rPr lang="sl-SI" sz="1000" u="sng" dirty="0"/>
              <a:t> </a:t>
            </a:r>
            <a:r>
              <a:rPr lang="sl-SI" sz="1000" u="sng" dirty="0" err="1">
                <a:hlinkClick r:id="rId3"/>
              </a:rPr>
              <a:t>European</a:t>
            </a:r>
            <a:r>
              <a:rPr lang="sl-SI" sz="1000" u="sng" dirty="0">
                <a:hlinkClick r:id="rId3"/>
              </a:rPr>
              <a:t> </a:t>
            </a:r>
            <a:r>
              <a:rPr lang="sl-SI" sz="1000" u="sng" dirty="0" err="1">
                <a:hlinkClick r:id="rId3"/>
              </a:rPr>
              <a:t>Commission</a:t>
            </a:r>
            <a:r>
              <a:rPr lang="sl-SI" sz="1000" u="sng" dirty="0"/>
              <a:t>: A </a:t>
            </a:r>
            <a:r>
              <a:rPr lang="sl-SI" sz="1000" u="sng" dirty="0" err="1"/>
              <a:t>European</a:t>
            </a:r>
            <a:r>
              <a:rPr lang="sl-SI" sz="1000" u="sng" dirty="0"/>
              <a:t> </a:t>
            </a:r>
            <a:r>
              <a:rPr lang="sl-SI" sz="1000" u="sng" dirty="0" err="1"/>
              <a:t>Information</a:t>
            </a:r>
            <a:r>
              <a:rPr lang="sl-SI" sz="1000" u="sng" dirty="0"/>
              <a:t> </a:t>
            </a:r>
            <a:r>
              <a:rPr lang="sl-SI" sz="1000" u="sng" dirty="0" err="1"/>
              <a:t>Society</a:t>
            </a:r>
            <a:r>
              <a:rPr lang="sl-SI" sz="1000" u="sng" dirty="0"/>
              <a:t> </a:t>
            </a:r>
            <a:r>
              <a:rPr lang="sl-SI" sz="1000" u="sng" dirty="0" err="1"/>
              <a:t>for</a:t>
            </a:r>
            <a:r>
              <a:rPr lang="sl-SI" sz="1000" u="sng" dirty="0"/>
              <a:t> </a:t>
            </a:r>
            <a:r>
              <a:rPr lang="sl-SI" sz="1000" u="sng" dirty="0" err="1"/>
              <a:t>growth</a:t>
            </a:r>
            <a:r>
              <a:rPr lang="sl-SI" sz="1000" u="sng" dirty="0"/>
              <a:t> </a:t>
            </a:r>
            <a:r>
              <a:rPr lang="sl-SI" sz="1000" u="sng" dirty="0" err="1"/>
              <a:t>and</a:t>
            </a:r>
            <a:r>
              <a:rPr lang="sl-SI" sz="1000" u="sng" dirty="0"/>
              <a:t> </a:t>
            </a:r>
            <a:r>
              <a:rPr lang="sl-SI" sz="1000" u="sng" dirty="0" err="1"/>
              <a:t>employment</a:t>
            </a:r>
            <a:r>
              <a:rPr lang="sl-SI" sz="1000" u="sng" dirty="0"/>
              <a:t>.</a:t>
            </a:r>
            <a:r>
              <a:rPr lang="sl-SI" sz="1000" dirty="0"/>
              <a:t> Pridobljeno 1. 6. 2012 s spletne strani: </a:t>
            </a:r>
            <a:r>
              <a:rPr lang="sl-SI" sz="1000" u="sng" dirty="0">
                <a:hlinkClick r:id="rId4"/>
              </a:rPr>
              <a:t>http://ec.europa.eu/information_society/eeurope/i2010/key_documents/index_en.htm#EDCR</a:t>
            </a:r>
            <a:r>
              <a:rPr lang="sl-SI" sz="1000" dirty="0"/>
              <a:t>. (cit. Strategija i2010).</a:t>
            </a:r>
          </a:p>
          <a:p>
            <a:pPr lvl="0"/>
            <a:r>
              <a:rPr lang="sl-SI" sz="1000" dirty="0" err="1"/>
              <a:t>Glossary</a:t>
            </a:r>
            <a:r>
              <a:rPr lang="sl-SI" sz="1000" dirty="0"/>
              <a:t>:EU </a:t>
            </a:r>
            <a:r>
              <a:rPr lang="sl-SI" sz="1000" dirty="0" err="1"/>
              <a:t>enlargements</a:t>
            </a:r>
            <a:r>
              <a:rPr lang="sl-SI" sz="1000" dirty="0"/>
              <a:t>. (2012). Pridobljeno 24. 9. 2012 s spletne strani: </a:t>
            </a:r>
            <a:r>
              <a:rPr lang="sl-SI" sz="1000" u="sng" dirty="0">
                <a:hlinkClick r:id="rId5"/>
              </a:rPr>
              <a:t>http://epp.eurostat.ec.europa.eu/statistics_explained/index.php/Glossary:EU-27</a:t>
            </a:r>
            <a:r>
              <a:rPr lang="sl-SI" sz="1000" u="sng" dirty="0"/>
              <a:t>.</a:t>
            </a:r>
            <a:endParaRPr lang="sl-SI" sz="1000" dirty="0"/>
          </a:p>
          <a:p>
            <a:pPr lvl="0"/>
            <a:r>
              <a:rPr lang="sl-SI" sz="1000" i="1" dirty="0"/>
              <a:t>Nekateri kazalniki IKT za podporo strategiji i2010</a:t>
            </a:r>
            <a:r>
              <a:rPr lang="sl-SI" sz="1000" dirty="0"/>
              <a:t>. Ljubljana : Statistični urad Republike Slovenije, 2006. Pridobljeno 24. 9. 2012 s spletne strani: </a:t>
            </a:r>
            <a:r>
              <a:rPr lang="sl-SI" sz="1000" u="sng" dirty="0">
                <a:hlinkClick r:id="rId6"/>
              </a:rPr>
              <a:t>http://www.stat.si/doc/pub/Nekateri_kazalniki_IKT_rev2.pdf</a:t>
            </a:r>
            <a:r>
              <a:rPr lang="sl-SI" sz="1000" u="sng" dirty="0"/>
              <a:t>?</a:t>
            </a:r>
            <a:endParaRPr lang="sl-SI" sz="1000" dirty="0"/>
          </a:p>
          <a:p>
            <a:pPr lvl="0"/>
            <a:r>
              <a:rPr lang="sl-SI" sz="1000" i="1" dirty="0"/>
              <a:t>Poročila o izvajanju NPK. (2012)</a:t>
            </a:r>
            <a:r>
              <a:rPr lang="sl-SI" sz="1000" dirty="0"/>
              <a:t>. Ljubljana: Ministrstvo za kulturo. Pridobljeno 28. 5. 2012 s spletne strani: </a:t>
            </a:r>
            <a:r>
              <a:rPr lang="sl-SI" sz="1000" u="sng" dirty="0">
                <a:hlinkClick r:id="rId7"/>
              </a:rPr>
              <a:t>http://www.arhiv.mk.gov.si/si/o_ministrstvu/porocila_in_podatki/</a:t>
            </a:r>
            <a:r>
              <a:rPr lang="sl-SI" sz="1000" u="sng" dirty="0"/>
              <a:t>.</a:t>
            </a:r>
            <a:endParaRPr lang="sl-SI" sz="1000" dirty="0"/>
          </a:p>
          <a:p>
            <a:pPr lvl="0"/>
            <a:r>
              <a:rPr lang="sl-SI" sz="1000" dirty="0"/>
              <a:t>Pravilnik o osrednjih območnih knjižnicah. (2003). </a:t>
            </a:r>
            <a:r>
              <a:rPr lang="sl-SI" sz="1000" i="1" dirty="0"/>
              <a:t>Uradni list RS, št. 88/03</a:t>
            </a:r>
            <a:r>
              <a:rPr lang="sl-SI" sz="1000" dirty="0"/>
              <a:t>. Pridobljeno 28. 5. 2012 s spletne strani:</a:t>
            </a:r>
            <a:r>
              <a:rPr lang="sl-SI" sz="1000" u="sng" dirty="0" err="1"/>
              <a:t>www.uradni</a:t>
            </a:r>
            <a:r>
              <a:rPr lang="sl-SI" sz="1000" u="sng" dirty="0"/>
              <a:t>-</a:t>
            </a:r>
            <a:r>
              <a:rPr lang="sl-SI" sz="1000" u="sng" dirty="0" err="1"/>
              <a:t>list.si/1/objava.jsp</a:t>
            </a:r>
            <a:r>
              <a:rPr lang="sl-SI" sz="1000" u="sng" dirty="0"/>
              <a:t>?</a:t>
            </a:r>
            <a:r>
              <a:rPr lang="sl-SI" sz="1000" u="sng" dirty="0" err="1"/>
              <a:t>urlid</a:t>
            </a:r>
            <a:r>
              <a:rPr lang="sl-SI" sz="1000" u="sng" dirty="0"/>
              <a:t>=200388&amp;</a:t>
            </a:r>
            <a:r>
              <a:rPr lang="sl-SI" sz="1000" u="sng" dirty="0" err="1"/>
              <a:t>stevilka</a:t>
            </a:r>
            <a:r>
              <a:rPr lang="sl-SI" sz="1000" u="sng" dirty="0"/>
              <a:t>=4079.</a:t>
            </a:r>
            <a:r>
              <a:rPr lang="sl-SI" sz="1000" dirty="0"/>
              <a:t> (cit. Pravilnik, 2003).</a:t>
            </a:r>
          </a:p>
          <a:p>
            <a:pPr lvl="0"/>
            <a:r>
              <a:rPr lang="sl-SI" sz="1000" i="1" dirty="0"/>
              <a:t>Pravilnik o pogojih za izvajanje knjižnične dejavnosti kot javne službe</a:t>
            </a:r>
            <a:r>
              <a:rPr lang="sl-SI" sz="1000" dirty="0"/>
              <a:t>. (2003). </a:t>
            </a:r>
            <a:r>
              <a:rPr lang="sl-SI" sz="1000" i="1" dirty="0"/>
              <a:t>Uradni list RS</a:t>
            </a:r>
            <a:r>
              <a:rPr lang="sl-SI" sz="1000" dirty="0"/>
              <a:t>, št. 73 in št. 70/08. (cit. Pravilnik o pogojih, 2003).</a:t>
            </a:r>
          </a:p>
          <a:p>
            <a:pPr lvl="0"/>
            <a:r>
              <a:rPr lang="sl-SI" sz="1000" dirty="0"/>
              <a:t>Prevodnik, K. in Vehovar, V. (2011). </a:t>
            </a:r>
            <a:r>
              <a:rPr lang="sl-SI" sz="1000" i="1" dirty="0"/>
              <a:t>E-kompetentni državljan Slovenije danes : ciljno-raziskovalni projekt: DP1,  </a:t>
            </a:r>
            <a:r>
              <a:rPr lang="sl-SI" sz="1000" i="1" dirty="0" err="1"/>
              <a:t>Draft</a:t>
            </a:r>
            <a:r>
              <a:rPr lang="sl-SI" sz="1000" i="1" dirty="0"/>
              <a:t> poročila Pregled sekundarnih virov</a:t>
            </a:r>
            <a:r>
              <a:rPr lang="sl-SI" sz="1000" dirty="0"/>
              <a:t>. Ljubljana, FDV.</a:t>
            </a:r>
          </a:p>
          <a:p>
            <a:pPr lvl="0"/>
            <a:r>
              <a:rPr lang="sl-SI" sz="1000" dirty="0"/>
              <a:t>Resolucija o Nacionalnem programu za kulturo 2008-2011(ReNKP0811). (2008). </a:t>
            </a:r>
            <a:r>
              <a:rPr lang="sl-SI" sz="1000" i="1" dirty="0"/>
              <a:t>Uradni list RS</a:t>
            </a:r>
            <a:r>
              <a:rPr lang="sl-SI" sz="1000" dirty="0"/>
              <a:t> št. 35/08. Pridobljeno 28. 5. 2012 s spletne strani:</a:t>
            </a:r>
            <a:r>
              <a:rPr lang="sl-SI" sz="1000" u="sng" dirty="0"/>
              <a:t> </a:t>
            </a:r>
            <a:r>
              <a:rPr lang="sl-SI" sz="1000" u="sng" dirty="0">
                <a:hlinkClick r:id="rId8"/>
              </a:rPr>
              <a:t>http://www.uradni-list.si/1/objava.jsp?urlid=200835&amp;stevilka=1428</a:t>
            </a:r>
            <a:r>
              <a:rPr lang="sl-SI" sz="1000" u="sng" dirty="0"/>
              <a:t>.</a:t>
            </a:r>
            <a:r>
              <a:rPr lang="sl-SI" sz="1000" dirty="0"/>
              <a:t> (cit. Resolucija, 2008).</a:t>
            </a:r>
          </a:p>
          <a:p>
            <a:pPr lvl="0"/>
            <a:r>
              <a:rPr lang="sl-SI" sz="1000" i="1" dirty="0"/>
              <a:t>Sporočilo Komisije Evropskemu parlamentu, Svetu, Evropskemu ekonomsko-socialnemu odboru in Odboru regij - Poročilo o digitalni konkurenčnosti Evrope : glavni dosežki strategije i2010 v obdobju 2005–2009 {SEC(2009) 1060} {SEC(2009) 1103} {SEC(2009) 1104} /* KOM/2009/0390 končno */.</a:t>
            </a:r>
            <a:r>
              <a:rPr lang="sl-SI" sz="1000" dirty="0"/>
              <a:t> (2009). Pridobljeno 28. 2. 2012 s spletne strani: </a:t>
            </a:r>
            <a:r>
              <a:rPr lang="sl-SI" sz="1000" u="sng" dirty="0">
                <a:hlinkClick r:id="rId9"/>
              </a:rPr>
              <a:t>http://eur-lex.europa.eu/Notice.do?mode=dbl&amp;lang=en&amp;ihmlang=en&amp;lng1=en,sl&amp;lng2=bg,cs,da,de,el,en,es,et,fi,fr,hu,it,lt,lv,mt,nl,pl,pt,ro,sk,sl,sv,&amp;val=499314:cs&amp;page=</a:t>
            </a:r>
            <a:r>
              <a:rPr lang="sl-SI" sz="1000" u="sng" dirty="0"/>
              <a:t>.</a:t>
            </a:r>
            <a:r>
              <a:rPr lang="sl-SI" sz="1000" dirty="0"/>
              <a:t> (cit. Sporočilo, 2009).</a:t>
            </a:r>
          </a:p>
          <a:p>
            <a:pPr lvl="0"/>
            <a:r>
              <a:rPr lang="sl-SI" sz="1000" i="1" dirty="0"/>
              <a:t>Standardi za splošne knjižnice: (za obdobje od 1. maja 2005 do 30. aprila 2015)</a:t>
            </a:r>
            <a:r>
              <a:rPr lang="sl-SI" sz="1000" dirty="0"/>
              <a:t>. (2005). Ljubljana: Nacionalni svet za knjižnično dejavnost RS. Pridobljeno 28. 2. 2012 s spletne strani: </a:t>
            </a:r>
            <a:r>
              <a:rPr lang="sl-SI" sz="1000" u="sng" dirty="0">
                <a:hlinkClick r:id="rId10"/>
              </a:rPr>
              <a:t>http://www.mk.gov.si/fileadmin/mk.gov.si/pageuploads/Ministrstvo/Drugo/hitri_dostop/standardi_spl_k_sprejeti.pdf</a:t>
            </a:r>
            <a:r>
              <a:rPr lang="sl-SI" sz="1000" u="sng" dirty="0"/>
              <a:t>.</a:t>
            </a:r>
            <a:r>
              <a:rPr lang="sl-SI" sz="1000" dirty="0"/>
              <a:t> (cit. Standardi, 2005).</a:t>
            </a:r>
          </a:p>
          <a:p>
            <a:pPr lvl="0"/>
            <a:r>
              <a:rPr lang="sl-SI" sz="1000" i="1" dirty="0"/>
              <a:t>Statistični urad Republike Slovenije</a:t>
            </a:r>
            <a:r>
              <a:rPr lang="sl-SI" sz="1000" dirty="0"/>
              <a:t>. (2011). Pridobljeno 10. 5. 2012 s spletne strani: </a:t>
            </a:r>
            <a:r>
              <a:rPr lang="sl-SI" sz="1000" b="1" dirty="0"/>
              <a:t> </a:t>
            </a:r>
            <a:r>
              <a:rPr lang="sl-SI" sz="1000" u="sng" dirty="0">
                <a:hlinkClick r:id="rId11"/>
              </a:rPr>
              <a:t>http://www.stat.si/</a:t>
            </a:r>
            <a:r>
              <a:rPr lang="sl-SI" sz="1000" b="1" dirty="0"/>
              <a:t>. </a:t>
            </a:r>
            <a:endParaRPr lang="sl-SI" sz="1000" dirty="0"/>
          </a:p>
          <a:p>
            <a:pPr lvl="0"/>
            <a:r>
              <a:rPr lang="sl-SI" sz="1000" i="1" dirty="0"/>
              <a:t>Strategija razvoja informacijske družbe v RS. </a:t>
            </a:r>
            <a:r>
              <a:rPr lang="sl-SI" sz="1000" i="1" dirty="0" err="1"/>
              <a:t>Pog</a:t>
            </a:r>
            <a:r>
              <a:rPr lang="sl-SI" sz="1000" i="1" dirty="0"/>
              <a:t>. 7.4 E-kultura</a:t>
            </a:r>
            <a:r>
              <a:rPr lang="sl-SI" sz="1000" dirty="0"/>
              <a:t>. (2007). Ljubljana, Vlada RS., str. 48-49. Pridobljeno 10. 5. 2012 s spletne strani: </a:t>
            </a:r>
            <a:r>
              <a:rPr lang="sl-SI" sz="1000" u="sng" dirty="0">
                <a:hlinkClick r:id="rId12"/>
              </a:rPr>
              <a:t>http://www.arhiv.mvzt.gov.si/fileadmin/mvzt.gov.si/pageuploads/pdf/informacijska_druzba/si2010.</a:t>
            </a:r>
            <a:endParaRPr lang="sl-SI" sz="1000" dirty="0"/>
          </a:p>
          <a:p>
            <a:pPr lvl="0"/>
            <a:r>
              <a:rPr lang="sl-SI" sz="1000" i="1" dirty="0"/>
              <a:t>Zakon o knjižničarstvu</a:t>
            </a:r>
            <a:r>
              <a:rPr lang="sl-SI" sz="1000" dirty="0"/>
              <a:t>. (2001).</a:t>
            </a:r>
            <a:r>
              <a:rPr lang="sl-SI" sz="1000" i="1" dirty="0"/>
              <a:t> Uradni list RS</a:t>
            </a:r>
            <a:r>
              <a:rPr lang="sl-SI" sz="1000" dirty="0"/>
              <a:t>, št. 87 in št. 96/2002.</a:t>
            </a:r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28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>
                <a:solidFill>
                  <a:srgbClr val="00B0F0"/>
                </a:solidFill>
              </a:rPr>
              <a:t>Izvedba popisa stanja opreme IKT v splošnih knjižnicah za leto 2010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tanje 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primerjati s področno zakonodajo oz. strokovnimi priporočili.</a:t>
            </a:r>
          </a:p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Metodologija 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popisa: predhodna iz leta 2009, dopolnitve Matej Zeme, OKC.</a:t>
            </a:r>
          </a:p>
          <a:p>
            <a:endPara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462D1B-F9BD-4E2A-BB86-617A9E030C6D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25144"/>
            <a:ext cx="2502551" cy="143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6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85259"/>
          </a:xfrm>
        </p:spPr>
        <p:txBody>
          <a:bodyPr/>
          <a:lstStyle/>
          <a:p>
            <a:pPr marL="0" indent="0" algn="ctr">
              <a:buNone/>
            </a:pPr>
            <a:r>
              <a:rPr lang="sl-SI" sz="8000" dirty="0">
                <a:solidFill>
                  <a:srgbClr val="00B0F0"/>
                </a:solidFill>
              </a:rPr>
              <a:t>Analiza rezultatov </a:t>
            </a:r>
            <a:r>
              <a:rPr lang="sl-SI" sz="8000" dirty="0" smtClean="0">
                <a:solidFill>
                  <a:srgbClr val="00B0F0"/>
                </a:solidFill>
              </a:rPr>
              <a:t>popisa</a:t>
            </a:r>
          </a:p>
          <a:p>
            <a:pPr lvl="3">
              <a:buFont typeface="Arial" pitchFamily="34" charset="0"/>
              <a:buChar char="•"/>
            </a:pPr>
            <a:endParaRPr lang="sl-SI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buFont typeface="Arial" pitchFamily="34" charset="0"/>
              <a:buChar char="•"/>
            </a:pPr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OOK za svoje območje OOK (56 SK</a:t>
            </a:r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</a:p>
          <a:p>
            <a:pPr lvl="3">
              <a:buFont typeface="Arial" pitchFamily="34" charset="0"/>
              <a:buChar char="•"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nformatiki, sistemski administratorji, koordinatorji 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buFont typeface="Arial" pitchFamily="34" charset="0"/>
              <a:buChar char="•"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zbirna </a:t>
            </a:r>
            <a:r>
              <a:rPr lang="sl-S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CeZaR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/NUK.</a:t>
            </a:r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81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46158"/>
          </a:xfrm>
        </p:spPr>
        <p:txBody>
          <a:bodyPr/>
          <a:lstStyle/>
          <a:p>
            <a:r>
              <a:rPr lang="sl-SI" sz="1800" i="1" dirty="0">
                <a:solidFill>
                  <a:srgbClr val="00B0F0"/>
                </a:solidFill>
              </a:rPr>
              <a:t>Oprema IKT (število kosov) (brez računalniških delovnih postaj) po območjih </a:t>
            </a:r>
            <a:r>
              <a:rPr lang="sl-SI" sz="1800" i="1" dirty="0" smtClean="0">
                <a:solidFill>
                  <a:srgbClr val="00B0F0"/>
                </a:solidFill>
              </a:rPr>
              <a:t>OOK</a:t>
            </a:r>
            <a:endParaRPr lang="sl-SI" sz="1800" dirty="0">
              <a:solidFill>
                <a:srgbClr val="00B0F0"/>
              </a:solidFill>
            </a:endParaRPr>
          </a:p>
        </p:txBody>
      </p:sp>
      <p:graphicFrame>
        <p:nvGraphicFramePr>
          <p:cNvPr id="7" name="Ograda vsebin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866889"/>
              </p:ext>
            </p:extLst>
          </p:nvPr>
        </p:nvGraphicFramePr>
        <p:xfrm>
          <a:off x="467544" y="1196752"/>
          <a:ext cx="8229601" cy="530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2512"/>
                <a:gridCol w="936104"/>
                <a:gridCol w="792088"/>
                <a:gridCol w="944779"/>
                <a:gridCol w="767306"/>
                <a:gridCol w="508793"/>
                <a:gridCol w="849635"/>
                <a:gridCol w="923730"/>
                <a:gridCol w="984654"/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območje OOK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terminali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tiskalniki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barvni tiskalniki (od vseh skupaj)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skenerji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UPS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LCD projektor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knjigomati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fotokopirni stroji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Celjsko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27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177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79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32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40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22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10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28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Dolenjsko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2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130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48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25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18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31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4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23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Gorenjsko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0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165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76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29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69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9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6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26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Goriško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2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67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19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18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9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8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10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10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Koroško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62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15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15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10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5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2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6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Obalno-kraško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5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75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28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11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9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9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7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19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Osrednjeslovensko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0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278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80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61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62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27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7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65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Pomursko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39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5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7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3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0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6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Spodnjepodravsko 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47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13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4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5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3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3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Štajersko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2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115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48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23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14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7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11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Skupaj Slovenija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41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1.155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411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225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239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122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48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197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42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46158"/>
          </a:xfrm>
        </p:spPr>
        <p:txBody>
          <a:bodyPr/>
          <a:lstStyle/>
          <a:p>
            <a:pPr lvl="1"/>
            <a:r>
              <a:rPr lang="sl-SI" sz="1800" i="1" kern="1200" dirty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Število računalniških delovnih </a:t>
            </a:r>
            <a:r>
              <a:rPr lang="sl-SI" sz="1800" i="1" kern="1200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mest </a:t>
            </a:r>
            <a:r>
              <a:rPr lang="sl-SI" sz="1800" i="1" kern="1200" dirty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(DM) v letu </a:t>
            </a:r>
            <a:r>
              <a:rPr lang="sl-SI" sz="1800" i="1" kern="1200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2010</a:t>
            </a:r>
            <a:endParaRPr lang="sl-SI" dirty="0"/>
          </a:p>
        </p:txBody>
      </p:sp>
      <p:graphicFrame>
        <p:nvGraphicFramePr>
          <p:cNvPr id="7" name="Ograda vsebin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630794"/>
              </p:ext>
            </p:extLst>
          </p:nvPr>
        </p:nvGraphicFramePr>
        <p:xfrm>
          <a:off x="611560" y="1052736"/>
          <a:ext cx="7704855" cy="5328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9719"/>
                <a:gridCol w="1870111"/>
                <a:gridCol w="1346480"/>
                <a:gridCol w="1329050"/>
                <a:gridCol w="1139495"/>
              </a:tblGrid>
              <a:tr h="1301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Območje OOK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Število potencialnih uporabnikov*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Število računalniških DM skupaj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Število računalniških DM za uporabnike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Število računalniških DM za zaposlene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6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Celjsko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303.948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382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212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170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6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Dolenjsko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212.650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328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178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150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6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Gorenjsko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203.427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270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128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142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6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Goriško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119.146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164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74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90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6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Koroško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72.494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150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81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62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6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Obalno-kraško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146.346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190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94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96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6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Osrednjeslovensko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549.914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744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402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342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6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Pomursko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119.145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111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57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54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6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Spodnjepodravsko 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86.228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73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17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43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6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Štajersko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236.891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220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103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117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6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Skupaj Slovenija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2.050.189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</a:rPr>
                        <a:t>2.612</a:t>
                      </a:r>
                      <a:endParaRPr lang="sl-SI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1.346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1.266</a:t>
                      </a:r>
                      <a:endParaRPr lang="sl-S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1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46158"/>
          </a:xfrm>
        </p:spPr>
        <p:txBody>
          <a:bodyPr/>
          <a:lstStyle/>
          <a:p>
            <a:r>
              <a:rPr lang="sl-SI" sz="1800" i="1" dirty="0">
                <a:solidFill>
                  <a:srgbClr val="00B0F0"/>
                </a:solidFill>
              </a:rPr>
              <a:t>Število računalniških delovnih mest po območjih OOK na 1.000 potencialnih uporabnikov (stanje po popisu opreme IKT za leto 2010</a:t>
            </a:r>
            <a:r>
              <a:rPr lang="sl-SI" sz="1800" i="1" dirty="0" smtClean="0">
                <a:solidFill>
                  <a:srgbClr val="00B0F0"/>
                </a:solidFill>
              </a:rPr>
              <a:t>)</a:t>
            </a:r>
            <a:endParaRPr lang="sl-SI" sz="1800" i="1" dirty="0">
              <a:solidFill>
                <a:srgbClr val="00B0F0"/>
              </a:solidFill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  <p:graphicFrame>
        <p:nvGraphicFramePr>
          <p:cNvPr id="7" name="Ograda vsebin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034877"/>
              </p:ext>
            </p:extLst>
          </p:nvPr>
        </p:nvGraphicFramePr>
        <p:xfrm>
          <a:off x="395536" y="1268760"/>
          <a:ext cx="8291264" cy="5069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87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46158"/>
          </a:xfrm>
        </p:spPr>
        <p:txBody>
          <a:bodyPr/>
          <a:lstStyle/>
          <a:p>
            <a:r>
              <a:rPr lang="sl-SI" sz="1800" i="1" dirty="0">
                <a:solidFill>
                  <a:srgbClr val="00B0F0"/>
                </a:solidFill>
              </a:rPr>
              <a:t>Starostna struktura računalniških delovnih postaj (skupaj za osebje in uporabnike) znotraj posameznega območja OOK v letu 2010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  <p:graphicFrame>
        <p:nvGraphicFramePr>
          <p:cNvPr id="8" name="Ograda vsebin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353959"/>
              </p:ext>
            </p:extLst>
          </p:nvPr>
        </p:nvGraphicFramePr>
        <p:xfrm>
          <a:off x="457200" y="1524000"/>
          <a:ext cx="8291264" cy="478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40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i="1" dirty="0">
                <a:solidFill>
                  <a:srgbClr val="00B0F0"/>
                </a:solidFill>
              </a:rPr>
              <a:t>Starost računalnikov na dan 31. 12. 2010</a:t>
            </a:r>
            <a:endParaRPr lang="sl-SI" sz="180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31603-FEAC-4F9F-AC69-DACF4559B0D0}" type="datetime1">
              <a:rPr lang="sl-SI" smtClean="0"/>
              <a:t>5.11.2012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Milena Bon: IKT 2010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  <p:graphicFrame>
        <p:nvGraphicFramePr>
          <p:cNvPr id="7" name="Ograda vsebin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573762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26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3967</TotalTime>
  <Words>1968</Words>
  <Application>Microsoft Office PowerPoint</Application>
  <PresentationFormat>Diaprojekcija na zaslonu (4:3)</PresentationFormat>
  <Paragraphs>481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27" baseType="lpstr">
      <vt:lpstr>Officeova tema</vt:lpstr>
      <vt:lpstr>INFORMACIJSKO KOMUNIKACIJSKA OPREMA  V SPLOŠNIH KNJIŽNICAH: ANALIZA STANJA POPISA PO OBMOČJIH OOK ZA LETO 2010</vt:lpstr>
      <vt:lpstr>Izvedba popisa stanja opreme IKT v splošnih knjižnicah za leto 2010</vt:lpstr>
      <vt:lpstr>Izvedba popisa stanja opreme IKT v splošnih knjižnicah za leto 2010</vt:lpstr>
      <vt:lpstr>PowerPointova predstavitev</vt:lpstr>
      <vt:lpstr>Oprema IKT (število kosov) (brez računalniških delovnih postaj) po območjih OOK</vt:lpstr>
      <vt:lpstr>Število računalniških delovnih mest (DM) v letu 2010</vt:lpstr>
      <vt:lpstr>Število računalniških delovnih mest po območjih OOK na 1.000 potencialnih uporabnikov (stanje po popisu opreme IKT za leto 2010)</vt:lpstr>
      <vt:lpstr>Starostna struktura računalniških delovnih postaj (skupaj za osebje in uporabnike) znotraj posameznega območja OOK v letu 2010</vt:lpstr>
      <vt:lpstr>Starost računalnikov na dan 31. 12. 2010</vt:lpstr>
      <vt:lpstr>Odstotek računalniških delovnih postaj po območjih OOK, na katerih je nameščen operacijski sistem WIN XP </vt:lpstr>
      <vt:lpstr>PowerPointova predstavitev</vt:lpstr>
      <vt:lpstr>Število potrebnega strokovnega osebja za razvoj računalniške mreže,  komunikacij in programske opreme glede na število računalniških delovnih mest  v letu 2010 in določila standardov</vt:lpstr>
      <vt:lpstr>Načini vzdrževanja opreme IKT  (z lastnim osebjem, z zunanjimi izvajalci, oboji – z zaposlenimi in zunanjimi, s sklenjeno vzdrževalno pogodbo z zunanjimi izvajalci) </vt:lpstr>
      <vt:lpstr>Število knjižničnega osebja (EPZ) v 58 splošnih knjižnicah po območjih OOK v EPZ</vt:lpstr>
      <vt:lpstr>Strategija i2010</vt:lpstr>
      <vt:lpstr>Resolucija o NPK 2008-2011 - 1</vt:lpstr>
      <vt:lpstr>Resolucija o NPK 2008-2011 - 2</vt:lpstr>
      <vt:lpstr>Resolucija o NPK 2008-2011 - 3</vt:lpstr>
      <vt:lpstr>E – kompetentni državljan Slovenije danes (Prevodnik in Vehovar, 2011) </vt:lpstr>
      <vt:lpstr>Zaključek</vt:lpstr>
      <vt:lpstr>Zaključek</vt:lpstr>
      <vt:lpstr>Zaključek</vt:lpstr>
      <vt:lpstr>Zaključek</vt:lpstr>
      <vt:lpstr>Zaključek</vt:lpstr>
      <vt:lpstr>Zahvala</vt:lpstr>
      <vt:lpstr>Viri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Gorazd Vodeb</dc:creator>
  <cp:lastModifiedBy>eva_k</cp:lastModifiedBy>
  <cp:revision>264</cp:revision>
  <cp:lastPrinted>2012-04-04T13:24:59Z</cp:lastPrinted>
  <dcterms:created xsi:type="dcterms:W3CDTF">2009-02-23T13:39:39Z</dcterms:created>
  <dcterms:modified xsi:type="dcterms:W3CDTF">2012-11-05T11:42:09Z</dcterms:modified>
</cp:coreProperties>
</file>